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8" r:id="rId1"/>
  </p:sldMasterIdLst>
  <p:notesMasterIdLst>
    <p:notesMasterId r:id="rId9"/>
  </p:notesMasterIdLst>
  <p:sldIdLst>
    <p:sldId id="267" r:id="rId2"/>
    <p:sldId id="288" r:id="rId3"/>
    <p:sldId id="287" r:id="rId4"/>
    <p:sldId id="270" r:id="rId5"/>
    <p:sldId id="272" r:id="rId6"/>
    <p:sldId id="274" r:id="rId7"/>
    <p:sldId id="29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590"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97A163-3239-4FD7-9C7F-DA04408643EC}" type="datetimeFigureOut">
              <a:rPr lang="en-US" smtClean="0"/>
              <a:pPr/>
              <a:t>22-01-2019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21A518-03AA-4773-8233-BD92EB8E3DE9}" type="slidenum">
              <a:rPr lang="en-US" smtClean="0"/>
              <a:pPr/>
              <a:t>‹#›</a:t>
            </a:fld>
            <a:endParaRPr lang="en-US"/>
          </a:p>
        </p:txBody>
      </p:sp>
    </p:spTree>
    <p:extLst>
      <p:ext uri="{BB962C8B-B14F-4D97-AF65-F5344CB8AC3E}">
        <p14:creationId xmlns:p14="http://schemas.microsoft.com/office/powerpoint/2010/main" xmlns="" val="1042698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21A518-03AA-4773-8233-BD92EB8E3DE9}" type="slidenum">
              <a:rPr lang="en-US" smtClean="0"/>
              <a:pPr/>
              <a:t>1</a:t>
            </a:fld>
            <a:endParaRPr lang="en-US"/>
          </a:p>
        </p:txBody>
      </p:sp>
    </p:spTree>
    <p:extLst>
      <p:ext uri="{BB962C8B-B14F-4D97-AF65-F5344CB8AC3E}">
        <p14:creationId xmlns:p14="http://schemas.microsoft.com/office/powerpoint/2010/main" xmlns="" val="2015859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21A518-03AA-4773-8233-BD92EB8E3DE9}" type="slidenum">
              <a:rPr lang="en-US" smtClean="0"/>
              <a:pPr/>
              <a:t>2</a:t>
            </a:fld>
            <a:endParaRPr lang="en-US"/>
          </a:p>
        </p:txBody>
      </p:sp>
    </p:spTree>
    <p:extLst>
      <p:ext uri="{BB962C8B-B14F-4D97-AF65-F5344CB8AC3E}">
        <p14:creationId xmlns:p14="http://schemas.microsoft.com/office/powerpoint/2010/main" xmlns="" val="2195241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fld id="{FC1F391C-5CC0-4ACD-9A6F-E37FD9D5C1C1}" type="slidenum">
              <a:rPr lang="en-AU" altLang="en-US" sz="1200" smtClean="0"/>
              <a:pPr/>
              <a:t>3</a:t>
            </a:fld>
            <a:endParaRPr lang="en-AU" altLang="en-US" sz="1200"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AU" altLang="en-US" dirty="0" smtClean="0">
              <a:latin typeface="Arial" panose="020B0604020202020204" pitchFamily="34" charset="0"/>
            </a:endParaRPr>
          </a:p>
        </p:txBody>
      </p:sp>
    </p:spTree>
    <p:extLst>
      <p:ext uri="{BB962C8B-B14F-4D97-AF65-F5344CB8AC3E}">
        <p14:creationId xmlns:p14="http://schemas.microsoft.com/office/powerpoint/2010/main" xmlns="" val="1261843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fld id="{E91D3AEA-139C-4321-B47A-11A4EC0A74FE}" type="slidenum">
              <a:rPr lang="en-AU" altLang="en-US" sz="1200" smtClean="0"/>
              <a:pPr/>
              <a:t>5</a:t>
            </a:fld>
            <a:endParaRPr lang="en-AU" altLang="en-US" sz="1200"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AU" altLang="en-US" smtClean="0">
              <a:latin typeface="Arial" panose="020B0604020202020204" pitchFamily="34" charset="0"/>
            </a:endParaRPr>
          </a:p>
        </p:txBody>
      </p:sp>
    </p:spTree>
    <p:extLst>
      <p:ext uri="{BB962C8B-B14F-4D97-AF65-F5344CB8AC3E}">
        <p14:creationId xmlns:p14="http://schemas.microsoft.com/office/powerpoint/2010/main" xmlns="" val="1901128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fld id="{2A2AF81D-92AE-4024-9B31-788C8F9CCDA8}" type="slidenum">
              <a:rPr lang="en-AU" altLang="en-US" sz="1200" smtClean="0"/>
              <a:pPr/>
              <a:t>6</a:t>
            </a:fld>
            <a:endParaRPr lang="en-AU" altLang="en-US" sz="120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AU" altLang="en-US" smtClean="0">
              <a:latin typeface="Arial" panose="020B0604020202020204" pitchFamily="34" charset="0"/>
            </a:endParaRPr>
          </a:p>
        </p:txBody>
      </p:sp>
    </p:spTree>
    <p:extLst>
      <p:ext uri="{BB962C8B-B14F-4D97-AF65-F5344CB8AC3E}">
        <p14:creationId xmlns:p14="http://schemas.microsoft.com/office/powerpoint/2010/main" xmlns="" val="2117773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CC3E370-B3ED-4F85-B489-BEB1B13401BA}" type="datetimeFigureOut">
              <a:rPr lang="en-US" smtClean="0"/>
              <a:pPr/>
              <a:t>22-01-2019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D851D-DEAF-4355-A318-3FDEE94882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C3E370-B3ED-4F85-B489-BEB1B13401BA}" type="datetimeFigureOut">
              <a:rPr lang="en-US" smtClean="0"/>
              <a:pPr/>
              <a:t>22-01-2019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D851D-DEAF-4355-A318-3FDEE94882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CC3E370-B3ED-4F85-B489-BEB1B13401BA}" type="datetimeFigureOut">
              <a:rPr lang="en-US" smtClean="0"/>
              <a:pPr/>
              <a:t>22-01-2019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D851D-DEAF-4355-A318-3FDEE948825E}"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C3E370-B3ED-4F85-B489-BEB1B13401BA}" type="datetimeFigureOut">
              <a:rPr lang="en-US" smtClean="0"/>
              <a:pPr/>
              <a:t>22-01-2019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D851D-DEAF-4355-A318-3FDEE948825E}"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C3E370-B3ED-4F85-B489-BEB1B13401BA}" type="datetimeFigureOut">
              <a:rPr lang="en-US" smtClean="0"/>
              <a:pPr/>
              <a:t>22-01-2019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D851D-DEAF-4355-A318-3FDEE94882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CC3E370-B3ED-4F85-B489-BEB1B13401BA}" type="datetimeFigureOut">
              <a:rPr lang="en-US" smtClean="0"/>
              <a:pPr/>
              <a:t>22-01-2019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D851D-DEAF-4355-A318-3FDEE948825E}"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C3E370-B3ED-4F85-B489-BEB1B13401BA}" type="datetimeFigureOut">
              <a:rPr lang="en-US" smtClean="0"/>
              <a:pPr/>
              <a:t>22-01-2019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4D851D-DEAF-4355-A318-3FDEE94882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C3E370-B3ED-4F85-B489-BEB1B13401BA}" type="datetimeFigureOut">
              <a:rPr lang="en-US" smtClean="0"/>
              <a:pPr/>
              <a:t>22-01-2019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4D851D-DEAF-4355-A318-3FDEE94882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CC3E370-B3ED-4F85-B489-BEB1B13401BA}" type="datetimeFigureOut">
              <a:rPr lang="en-US" smtClean="0"/>
              <a:pPr/>
              <a:t>22-01-2019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4D851D-DEAF-4355-A318-3FDEE94882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CC3E370-B3ED-4F85-B489-BEB1B13401BA}" type="datetimeFigureOut">
              <a:rPr lang="en-US" smtClean="0"/>
              <a:pPr/>
              <a:t>22-01-2019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D851D-DEAF-4355-A318-3FDEE948825E}"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C3E370-B3ED-4F85-B489-BEB1B13401BA}" type="datetimeFigureOut">
              <a:rPr lang="en-US" smtClean="0"/>
              <a:pPr/>
              <a:t>22-01-2019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D851D-DEAF-4355-A318-3FDEE948825E}"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CC3E370-B3ED-4F85-B489-BEB1B13401BA}" type="datetimeFigureOut">
              <a:rPr lang="en-US" smtClean="0"/>
              <a:pPr/>
              <a:t>22-01-2019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44D851D-DEAF-4355-A318-3FDEE948825E}"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dindiaonline.com/ProviderList.aspx"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slide" Target="slide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838200"/>
          </a:xfrm>
        </p:spPr>
        <p:txBody>
          <a:bodyPr>
            <a:normAutofit fontScale="90000"/>
          </a:bodyPr>
          <a:lstStyle/>
          <a:p>
            <a:pPr algn="l"/>
            <a:r>
              <a:rPr lang="en-US" altLang="en-US" dirty="0" smtClean="0">
                <a:solidFill>
                  <a:srgbClr val="006699"/>
                </a:solidFill>
                <a:latin typeface="Calibri" panose="020F0502020204030204" pitchFamily="34" charset="0"/>
              </a:rPr>
              <a:t/>
            </a:r>
            <a:br>
              <a:rPr lang="en-US" altLang="en-US" dirty="0" smtClean="0">
                <a:solidFill>
                  <a:srgbClr val="006699"/>
                </a:solidFill>
                <a:latin typeface="Calibri" panose="020F0502020204030204" pitchFamily="34" charset="0"/>
              </a:rPr>
            </a:br>
            <a:r>
              <a:rPr lang="en-US" altLang="en-US" sz="3600" dirty="0" smtClean="0">
                <a:solidFill>
                  <a:schemeClr val="bg1"/>
                </a:solidFill>
                <a:latin typeface="Calibri" panose="020F0502020204030204" pitchFamily="34" charset="0"/>
              </a:rPr>
              <a:t>Cashless </a:t>
            </a:r>
            <a:r>
              <a:rPr lang="en-US" altLang="en-US" sz="3600" dirty="0">
                <a:solidFill>
                  <a:schemeClr val="bg1"/>
                </a:solidFill>
                <a:latin typeface="Calibri" panose="020F0502020204030204" pitchFamily="34" charset="0"/>
              </a:rPr>
              <a:t>Process</a:t>
            </a:r>
            <a:r>
              <a:rPr lang="en-US" altLang="en-US" dirty="0">
                <a:solidFill>
                  <a:srgbClr val="006699"/>
                </a:solidFill>
                <a:latin typeface="Calibri" panose="020F0502020204030204" pitchFamily="34" charset="0"/>
              </a:rPr>
              <a:t/>
            </a:r>
            <a:br>
              <a:rPr lang="en-US" altLang="en-US" dirty="0">
                <a:solidFill>
                  <a:srgbClr val="006699"/>
                </a:solidFill>
                <a:latin typeface="Calibri" panose="020F0502020204030204" pitchFamily="34" charset="0"/>
              </a:rPr>
            </a:br>
            <a:endParaRPr lang="en-US" dirty="0"/>
          </a:p>
        </p:txBody>
      </p:sp>
      <p:sp>
        <p:nvSpPr>
          <p:cNvPr id="3" name="Rectangle 2"/>
          <p:cNvSpPr/>
          <p:nvPr/>
        </p:nvSpPr>
        <p:spPr>
          <a:xfrm>
            <a:off x="152400" y="1143000"/>
            <a:ext cx="8382000" cy="1492716"/>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fontAlgn="base">
              <a:lnSpc>
                <a:spcPct val="130000"/>
              </a:lnSpc>
              <a:spcBef>
                <a:spcPct val="0"/>
              </a:spcBef>
              <a:spcAft>
                <a:spcPct val="0"/>
              </a:spcAft>
            </a:pPr>
            <a:r>
              <a:rPr lang="en-US" altLang="en-US" sz="1400" dirty="0">
                <a:latin typeface="Calibri" panose="020F0502020204030204" pitchFamily="34" charset="0"/>
              </a:rPr>
              <a:t>Cashless means the Administrator may authorize upon a Policyholder’s request for direct settlement of eligible services and it’s according charges between a Network Hospital and the Administrator. In such case the Administrator will directly settle all eligible amounts with the Network Hospital and the Insured may not have to pay any deposits at the commencement of the treatment or bills at the end of treatment to the extent as these services are covered under the Policy.</a:t>
            </a:r>
          </a:p>
        </p:txBody>
      </p:sp>
      <p:graphicFrame>
        <p:nvGraphicFramePr>
          <p:cNvPr id="5" name="Table 4"/>
          <p:cNvGraphicFramePr>
            <a:graphicFrameLocks noGrp="1"/>
          </p:cNvGraphicFramePr>
          <p:nvPr>
            <p:extLst>
              <p:ext uri="{D42A27DB-BD31-4B8C-83A1-F6EECF244321}">
                <p14:modId xmlns:p14="http://schemas.microsoft.com/office/powerpoint/2010/main" xmlns="" val="3963426674"/>
              </p:ext>
            </p:extLst>
          </p:nvPr>
        </p:nvGraphicFramePr>
        <p:xfrm>
          <a:off x="152400" y="2819400"/>
          <a:ext cx="8915400" cy="1447800"/>
        </p:xfrm>
        <a:graphic>
          <a:graphicData uri="http://schemas.openxmlformats.org/drawingml/2006/table">
            <a:tbl>
              <a:tblPr/>
              <a:tblGrid>
                <a:gridCol w="4759917"/>
                <a:gridCol w="4155483"/>
              </a:tblGrid>
              <a:tr h="305203">
                <a:tc gridSpan="2">
                  <a:txBody>
                    <a:bodyPr/>
                    <a:lstStyle/>
                    <a:p>
                      <a:pPr marL="0" marR="0" lvl="0" indent="0" algn="l" defTabSz="11049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bg1"/>
                          </a:solidFill>
                          <a:effectLst/>
                          <a:latin typeface="Calibri" panose="020F0502020204030204" pitchFamily="34" charset="0"/>
                        </a:rPr>
                        <a:t>List of hospitals in the MDIndia network eligible for cashless process</a:t>
                      </a:r>
                    </a:p>
                  </a:txBody>
                  <a:tcPr marL="100493" marR="100493" marT="50199" marB="50199" horzOverflow="overflow">
                    <a:lnL w="12700" cap="flat" cmpd="sng" algn="ctr">
                      <a:solidFill>
                        <a:srgbClr val="006666"/>
                      </a:solidFill>
                      <a:prstDash val="solid"/>
                      <a:round/>
                      <a:headEnd type="none" w="med" len="med"/>
                      <a:tailEnd type="none" w="med" len="med"/>
                    </a:lnL>
                    <a:lnR w="12700" cap="flat" cmpd="sng" algn="ctr">
                      <a:solidFill>
                        <a:srgbClr val="006666"/>
                      </a:solidFill>
                      <a:prstDash val="solid"/>
                      <a:round/>
                      <a:headEnd type="none" w="med" len="med"/>
                      <a:tailEnd type="none" w="med" len="med"/>
                    </a:lnR>
                    <a:lnT w="12700" cap="flat" cmpd="sng" algn="ctr">
                      <a:solidFill>
                        <a:srgbClr val="006666"/>
                      </a:solidFill>
                      <a:prstDash val="solid"/>
                      <a:round/>
                      <a:headEnd type="none" w="med" len="med"/>
                      <a:tailEnd type="none" w="med" len="med"/>
                    </a:lnT>
                    <a:lnB w="12700" cap="flat" cmpd="sng" algn="ctr">
                      <a:solidFill>
                        <a:srgbClr val="006666"/>
                      </a:solidFill>
                      <a:prstDash val="solid"/>
                      <a:round/>
                      <a:headEnd type="none" w="med" len="med"/>
                      <a:tailEnd type="none" w="med" len="med"/>
                    </a:lnB>
                    <a:lnTlToBr>
                      <a:noFill/>
                    </a:lnTlToBr>
                    <a:lnBlToTr>
                      <a:noFill/>
                    </a:lnBlToTr>
                    <a:solidFill>
                      <a:srgbClr val="006699"/>
                    </a:solidFill>
                  </a:tcPr>
                </a:tc>
                <a:tc hMerge="1">
                  <a:txBody>
                    <a:bodyPr/>
                    <a:lstStyle/>
                    <a:p>
                      <a:endParaRPr lang="en-US"/>
                    </a:p>
                  </a:txBody>
                  <a:tcPr/>
                </a:tc>
              </a:tr>
              <a:tr h="1142597">
                <a:tc>
                  <a:txBody>
                    <a:bodyPr/>
                    <a:lstStyle/>
                    <a:p>
                      <a:pPr marL="0" marR="0" lvl="0" indent="0" algn="ctr" defTabSz="11049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smtClean="0">
                          <a:ln>
                            <a:noFill/>
                          </a:ln>
                          <a:solidFill>
                            <a:schemeClr val="tx1"/>
                          </a:solidFill>
                          <a:effectLst/>
                          <a:latin typeface="Calibri" panose="020F0502020204030204" pitchFamily="34" charset="0"/>
                          <a:hlinkClick r:id="rId3"/>
                        </a:rPr>
                        <a:t>http://www.mdindiaonline.com/ProviderList.aspx</a:t>
                      </a:r>
                      <a:endParaRPr kumimoji="0" lang="en-GB" sz="1600" b="1" i="0" u="none" strike="noStrike" cap="none" normalizeH="0" baseline="0" dirty="0" smtClean="0">
                        <a:ln>
                          <a:noFill/>
                        </a:ln>
                        <a:solidFill>
                          <a:schemeClr val="tx1"/>
                        </a:solidFill>
                        <a:effectLst/>
                        <a:latin typeface="Calibri" panose="020F0502020204030204" pitchFamily="34" charset="0"/>
                      </a:endParaRPr>
                    </a:p>
                  </a:txBody>
                  <a:tcPr marL="100493" marR="100493" marT="50199" marB="50199" anchor="ctr" horzOverflow="overflow">
                    <a:lnL w="12700" cap="flat" cmpd="sng" algn="ctr">
                      <a:solidFill>
                        <a:srgbClr val="006666"/>
                      </a:solidFill>
                      <a:prstDash val="solid"/>
                      <a:round/>
                      <a:headEnd type="none" w="med" len="med"/>
                      <a:tailEnd type="none" w="med" len="med"/>
                    </a:lnL>
                    <a:lnR w="12700" cap="flat" cmpd="sng" algn="ctr">
                      <a:solidFill>
                        <a:srgbClr val="006666"/>
                      </a:solidFill>
                      <a:prstDash val="solid"/>
                      <a:round/>
                      <a:headEnd type="none" w="med" len="med"/>
                      <a:tailEnd type="none" w="med" len="med"/>
                    </a:lnR>
                    <a:lnT w="12700" cap="flat" cmpd="sng" algn="ctr">
                      <a:solidFill>
                        <a:srgbClr val="006666"/>
                      </a:solidFill>
                      <a:prstDash val="solid"/>
                      <a:round/>
                      <a:headEnd type="none" w="med" len="med"/>
                      <a:tailEnd type="none" w="med" len="med"/>
                    </a:lnT>
                    <a:lnB w="12700" cap="flat" cmpd="sng" algn="ctr">
                      <a:solidFill>
                        <a:srgbClr val="006666"/>
                      </a:solidFill>
                      <a:prstDash val="solid"/>
                      <a:round/>
                      <a:headEnd type="none" w="med" len="med"/>
                      <a:tailEnd type="none" w="med" len="med"/>
                    </a:lnB>
                    <a:lnTlToBr>
                      <a:noFill/>
                    </a:lnTlToBr>
                    <a:lnBlToTr>
                      <a:noFill/>
                    </a:lnBlToTr>
                    <a:solidFill>
                      <a:srgbClr val="CCECFF">
                        <a:alpha val="50195"/>
                      </a:srgbClr>
                    </a:solidFill>
                  </a:tcPr>
                </a:tc>
                <a:tc>
                  <a:txBody>
                    <a:bodyPr/>
                    <a:lstStyle/>
                    <a:p>
                      <a:pPr marL="0" marR="0" lvl="0" indent="0" algn="just" defTabSz="1104900" rtl="0" eaLnBrk="1" fontAlgn="base" latinLnBrk="0" hangingPunct="1">
                        <a:lnSpc>
                          <a:spcPct val="100000"/>
                        </a:lnSpc>
                        <a:spcBef>
                          <a:spcPts val="6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For More details contact Relationship Manager  –</a:t>
                      </a:r>
                    </a:p>
                    <a:p>
                      <a:pPr marL="0" marR="0" lvl="0" indent="0" algn="just" defTabSz="1104900" rtl="0" eaLnBrk="1" fontAlgn="base" latinLnBrk="0" hangingPunct="1">
                        <a:lnSpc>
                          <a:spcPct val="100000"/>
                        </a:lnSpc>
                        <a:spcBef>
                          <a:spcPts val="6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Name               Suresh Srinivasan</a:t>
                      </a:r>
                    </a:p>
                    <a:p>
                      <a:pPr marL="0" marR="0" lvl="0" indent="0" algn="just" defTabSz="1104900" rtl="0" eaLnBrk="1" fontAlgn="base" latinLnBrk="0" hangingPunct="1">
                        <a:lnSpc>
                          <a:spcPct val="100000"/>
                        </a:lnSpc>
                        <a:spcBef>
                          <a:spcPts val="6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Email ID           </a:t>
                      </a:r>
                      <a:r>
                        <a:rPr kumimoji="0" lang="en-US" sz="1200" b="0" i="0" u="sng" strike="noStrike" cap="none" normalizeH="0" baseline="0" dirty="0" smtClean="0">
                          <a:ln>
                            <a:noFill/>
                          </a:ln>
                          <a:solidFill>
                            <a:srgbClr val="0099FF"/>
                          </a:solidFill>
                          <a:effectLst/>
                          <a:latin typeface="Calibri" panose="020F0502020204030204" pitchFamily="34" charset="0"/>
                        </a:rPr>
                        <a:t>Ssrinivasan@mdindia.com</a:t>
                      </a:r>
                      <a:endParaRPr kumimoji="0" lang="en-US" sz="1200" b="0" i="0" u="sng" strike="noStrike" cap="none" normalizeH="0" baseline="0" dirty="0" smtClean="0">
                        <a:ln>
                          <a:noFill/>
                        </a:ln>
                        <a:solidFill>
                          <a:schemeClr val="tx1"/>
                        </a:solidFill>
                        <a:effectLst/>
                        <a:latin typeface="Calibri" panose="020F0502020204030204" pitchFamily="34" charset="0"/>
                      </a:endParaRPr>
                    </a:p>
                    <a:p>
                      <a:pPr marL="0" marR="0" lvl="0" indent="0" algn="just" defTabSz="1104900" rtl="0" eaLnBrk="1" fontAlgn="base" latinLnBrk="0" hangingPunct="1">
                        <a:lnSpc>
                          <a:spcPct val="100000"/>
                        </a:lnSpc>
                        <a:spcBef>
                          <a:spcPts val="60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Contact no.     +91 7391059565</a:t>
                      </a:r>
                    </a:p>
                  </a:txBody>
                  <a:tcPr marL="100493" marR="100493" marT="50199" marB="50199" horzOverflow="overflow">
                    <a:lnL w="12700" cap="flat" cmpd="sng" algn="ctr">
                      <a:solidFill>
                        <a:srgbClr val="006666"/>
                      </a:solidFill>
                      <a:prstDash val="solid"/>
                      <a:round/>
                      <a:headEnd type="none" w="med" len="med"/>
                      <a:tailEnd type="none" w="med" len="med"/>
                    </a:lnL>
                    <a:lnR w="12700" cap="flat" cmpd="sng" algn="ctr">
                      <a:solidFill>
                        <a:srgbClr val="006666"/>
                      </a:solidFill>
                      <a:prstDash val="solid"/>
                      <a:round/>
                      <a:headEnd type="none" w="med" len="med"/>
                      <a:tailEnd type="none" w="med" len="med"/>
                    </a:lnR>
                    <a:lnT w="12700" cap="flat" cmpd="sng" algn="ctr">
                      <a:solidFill>
                        <a:srgbClr val="006666"/>
                      </a:solidFill>
                      <a:prstDash val="solid"/>
                      <a:round/>
                      <a:headEnd type="none" w="med" len="med"/>
                      <a:tailEnd type="none" w="med" len="med"/>
                    </a:lnT>
                    <a:lnB w="12700" cap="flat" cmpd="sng" algn="ctr">
                      <a:solidFill>
                        <a:srgbClr val="006666"/>
                      </a:solidFill>
                      <a:prstDash val="solid"/>
                      <a:round/>
                      <a:headEnd type="none" w="med" len="med"/>
                      <a:tailEnd type="none" w="med" len="med"/>
                    </a:lnB>
                    <a:lnTlToBr>
                      <a:noFill/>
                    </a:lnTlToBr>
                    <a:lnBlToTr>
                      <a:noFill/>
                    </a:lnBlToTr>
                    <a:noFill/>
                  </a:tcPr>
                </a:tc>
              </a:tr>
            </a:tbl>
          </a:graphicData>
        </a:graphic>
      </p:graphicFrame>
      <p:sp>
        <p:nvSpPr>
          <p:cNvPr id="6" name="AutoShape 4">
            <a:hlinkClick r:id="" action="ppaction://hlinkshowjump?jump=nextslide" highlightClick="1"/>
          </p:cNvPr>
          <p:cNvSpPr>
            <a:spLocks noChangeArrowheads="1"/>
          </p:cNvSpPr>
          <p:nvPr/>
        </p:nvSpPr>
        <p:spPr bwMode="auto">
          <a:xfrm>
            <a:off x="2667000" y="4343400"/>
            <a:ext cx="3886200" cy="533400"/>
          </a:xfrm>
          <a:prstGeom prst="actionButtonBlank">
            <a:avLst/>
          </a:prstGeom>
          <a:solidFill>
            <a:srgbClr val="006666">
              <a:alpha val="50195"/>
            </a:srgbClr>
          </a:solidFill>
          <a:ln w="9525">
            <a:solidFill>
              <a:srgbClr val="006699"/>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r>
              <a:rPr lang="en-US" altLang="en-US" sz="1800" dirty="0">
                <a:solidFill>
                  <a:schemeClr val="bg1"/>
                </a:solidFill>
                <a:latin typeface="Calibri" panose="020F0502020204030204" pitchFamily="34" charset="0"/>
              </a:rPr>
              <a:t>Planned Hospitalization</a:t>
            </a:r>
          </a:p>
        </p:txBody>
      </p:sp>
      <p:sp>
        <p:nvSpPr>
          <p:cNvPr id="8" name="AutoShape 5">
            <a:hlinkClick r:id="rId4" action="ppaction://hlinksldjump" highlightClick="1"/>
          </p:cNvPr>
          <p:cNvSpPr>
            <a:spLocks noChangeArrowheads="1"/>
          </p:cNvSpPr>
          <p:nvPr/>
        </p:nvSpPr>
        <p:spPr bwMode="auto">
          <a:xfrm>
            <a:off x="2667000" y="4953000"/>
            <a:ext cx="3886200" cy="533400"/>
          </a:xfrm>
          <a:prstGeom prst="actionButtonBlank">
            <a:avLst/>
          </a:prstGeom>
          <a:solidFill>
            <a:srgbClr val="006666">
              <a:alpha val="50195"/>
            </a:srgbClr>
          </a:solidFill>
          <a:ln w="9525">
            <a:solidFill>
              <a:srgbClr val="006699"/>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r>
              <a:rPr lang="en-US" altLang="en-US" sz="1800" dirty="0">
                <a:solidFill>
                  <a:schemeClr val="bg1"/>
                </a:solidFill>
                <a:latin typeface="Calibri" panose="020F0502020204030204" pitchFamily="34" charset="0"/>
              </a:rPr>
              <a:t>Emergency Hospitalization</a:t>
            </a:r>
          </a:p>
        </p:txBody>
      </p:sp>
      <p:sp>
        <p:nvSpPr>
          <p:cNvPr id="10" name="Rectangle 16"/>
          <p:cNvSpPr>
            <a:spLocks noChangeArrowheads="1"/>
          </p:cNvSpPr>
          <p:nvPr/>
        </p:nvSpPr>
        <p:spPr bwMode="auto">
          <a:xfrm>
            <a:off x="152400" y="5715000"/>
            <a:ext cx="8915400" cy="533400"/>
          </a:xfrm>
          <a:prstGeom prst="rect">
            <a:avLst/>
          </a:prstGeom>
          <a:solidFill>
            <a:srgbClr val="CCECFF">
              <a:alpha val="20000"/>
            </a:srgbClr>
          </a:solidFill>
          <a:ln w="9525" algn="ctr">
            <a:solidFill>
              <a:srgbClr val="006666"/>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r>
              <a:rPr lang="en-US" altLang="en-US" sz="1200" b="1" dirty="0">
                <a:latin typeface="Calibri" panose="020F0502020204030204" pitchFamily="34" charset="0"/>
              </a:rPr>
              <a:t>Note :</a:t>
            </a:r>
            <a:r>
              <a:rPr lang="en-US" altLang="en-US" b="1" dirty="0">
                <a:latin typeface="Calibri" panose="020F0502020204030204" pitchFamily="34" charset="0"/>
              </a:rPr>
              <a:t> </a:t>
            </a:r>
            <a:r>
              <a:rPr lang="en-US" altLang="en-US" dirty="0">
                <a:latin typeface="Calibri" panose="020F0502020204030204" pitchFamily="34" charset="0"/>
              </a:rPr>
              <a:t>Patients seeking treatment under cashless hospitalization are eligible to make claims under pre and post hospitalization expenses. For all such expenses the bills and other required documents needs to submitted separately as part of the claims reimbursement.</a:t>
            </a:r>
          </a:p>
        </p:txBody>
      </p:sp>
    </p:spTree>
    <p:extLst>
      <p:ext uri="{BB962C8B-B14F-4D97-AF65-F5344CB8AC3E}">
        <p14:creationId xmlns:p14="http://schemas.microsoft.com/office/powerpoint/2010/main" xmlns="" val="3866921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Autofit/>
          </a:bodyPr>
          <a:lstStyle/>
          <a:p>
            <a:pPr algn="l"/>
            <a:r>
              <a:rPr lang="en-US" sz="3200" dirty="0">
                <a:solidFill>
                  <a:schemeClr val="bg1"/>
                </a:solidFill>
                <a:latin typeface="Calibri" panose="020F0502020204030204" pitchFamily="34" charset="0"/>
              </a:rPr>
              <a:t>Cashless Hospitalization - Important Documents To Carry</a:t>
            </a:r>
          </a:p>
        </p:txBody>
      </p:sp>
      <p:graphicFrame>
        <p:nvGraphicFramePr>
          <p:cNvPr id="8" name="Table 7"/>
          <p:cNvGraphicFramePr>
            <a:graphicFrameLocks noGrp="1"/>
          </p:cNvGraphicFramePr>
          <p:nvPr>
            <p:extLst>
              <p:ext uri="{D42A27DB-BD31-4B8C-83A1-F6EECF244321}">
                <p14:modId xmlns:p14="http://schemas.microsoft.com/office/powerpoint/2010/main" xmlns="" val="84700199"/>
              </p:ext>
            </p:extLst>
          </p:nvPr>
        </p:nvGraphicFramePr>
        <p:xfrm>
          <a:off x="613229" y="2514601"/>
          <a:ext cx="6397171" cy="1600200"/>
        </p:xfrm>
        <a:graphic>
          <a:graphicData uri="http://schemas.openxmlformats.org/drawingml/2006/table">
            <a:tbl>
              <a:tblPr>
                <a:tableStyleId>{3C2FFA5D-87B4-456A-9821-1D502468CF0F}</a:tableStyleId>
              </a:tblPr>
              <a:tblGrid>
                <a:gridCol w="6397171"/>
              </a:tblGrid>
              <a:tr h="415724">
                <a:tc>
                  <a:txBody>
                    <a:bodyPr/>
                    <a:lstStyle/>
                    <a:p>
                      <a:pPr algn="l" fontAlgn="b"/>
                      <a:r>
                        <a:rPr lang="en-US" sz="1400" u="none" strike="noStrike" dirty="0">
                          <a:effectLst/>
                        </a:rPr>
                        <a:t>Photocopy of Patient Mediclaim Card</a:t>
                      </a:r>
                      <a:endParaRPr lang="en-US" sz="1400" b="0"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r>
              <a:tr h="552204">
                <a:tc>
                  <a:txBody>
                    <a:bodyPr/>
                    <a:lstStyle/>
                    <a:p>
                      <a:pPr algn="l" fontAlgn="b"/>
                      <a:r>
                        <a:rPr lang="en-US" sz="1400" u="none" strike="noStrike" dirty="0">
                          <a:effectLst/>
                        </a:rPr>
                        <a:t>Any Government Identification Proof of Patient</a:t>
                      </a:r>
                      <a:endParaRPr lang="en-US" sz="1400" b="0"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r>
              <a:tr h="632272">
                <a:tc>
                  <a:txBody>
                    <a:bodyPr/>
                    <a:lstStyle/>
                    <a:p>
                      <a:pPr algn="l" fontAlgn="b"/>
                      <a:r>
                        <a:rPr lang="en-US" sz="1400" u="none" strike="noStrike" dirty="0">
                          <a:effectLst/>
                        </a:rPr>
                        <a:t>Note : TPA Counter at Hospital will assist you to complete the documentation at the time of </a:t>
                      </a:r>
                      <a:r>
                        <a:rPr lang="en-US" sz="1400" u="none" strike="noStrike" dirty="0" smtClean="0">
                          <a:effectLst/>
                        </a:rPr>
                        <a:t>Hospitalizations</a:t>
                      </a:r>
                      <a:endParaRPr lang="en-US" sz="1400" b="0" i="0" u="none" strike="noStrike" dirty="0">
                        <a:solidFill>
                          <a:srgbClr val="000000"/>
                        </a:solidFill>
                        <a:effectLst/>
                        <a:latin typeface="Calibri"/>
                      </a:endParaRPr>
                    </a:p>
                  </a:txBody>
                  <a:tcPr marL="9525" marR="9525" marT="9525" marB="0" anchor="ctr">
                    <a:solidFill>
                      <a:schemeClr val="accent1">
                        <a:lumMod val="20000"/>
                        <a:lumOff val="80000"/>
                      </a:schemeClr>
                    </a:solidFill>
                  </a:tcPr>
                </a:tc>
              </a:tr>
            </a:tbl>
          </a:graphicData>
        </a:graphic>
      </p:graphicFrame>
      <p:graphicFrame>
        <p:nvGraphicFramePr>
          <p:cNvPr id="10" name="Content Placeholder 3"/>
          <p:cNvGraphicFramePr>
            <a:graphicFrameLocks/>
          </p:cNvGraphicFramePr>
          <p:nvPr>
            <p:extLst>
              <p:ext uri="{D42A27DB-BD31-4B8C-83A1-F6EECF244321}">
                <p14:modId xmlns:p14="http://schemas.microsoft.com/office/powerpoint/2010/main" xmlns="" val="2492491175"/>
              </p:ext>
            </p:extLst>
          </p:nvPr>
        </p:nvGraphicFramePr>
        <p:xfrm>
          <a:off x="609600" y="4343400"/>
          <a:ext cx="6400800" cy="1243964"/>
        </p:xfrm>
        <a:graphic>
          <a:graphicData uri="http://schemas.openxmlformats.org/drawingml/2006/table">
            <a:tbl>
              <a:tblPr>
                <a:tableStyleId>{3C2FFA5D-87B4-456A-9821-1D502468CF0F}</a:tableStyleId>
              </a:tblPr>
              <a:tblGrid>
                <a:gridCol w="2373034"/>
                <a:gridCol w="4027766"/>
              </a:tblGrid>
              <a:tr h="457200">
                <a:tc gridSpan="2">
                  <a:txBody>
                    <a:bodyPr/>
                    <a:lstStyle/>
                    <a:p>
                      <a:pPr algn="ctr" fontAlgn="b"/>
                      <a:r>
                        <a:rPr lang="en-US" sz="1600" b="1" u="none" strike="noStrike" dirty="0">
                          <a:solidFill>
                            <a:schemeClr val="tx1"/>
                          </a:solidFill>
                          <a:effectLst/>
                        </a:rPr>
                        <a:t>Customer Care - Toll Free [24 x 7]</a:t>
                      </a:r>
                      <a:endParaRPr lang="en-US" sz="1600" b="1" i="0" u="none" strike="noStrike" dirty="0">
                        <a:solidFill>
                          <a:schemeClr val="tx1"/>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hMerge="1">
                  <a:txBody>
                    <a:bodyPr/>
                    <a:lstStyle/>
                    <a:p>
                      <a:endParaRPr lang="en-US"/>
                    </a:p>
                  </a:txBody>
                  <a:tcPr/>
                </a:tc>
              </a:tr>
              <a:tr h="405764">
                <a:tc>
                  <a:txBody>
                    <a:bodyPr/>
                    <a:lstStyle/>
                    <a:p>
                      <a:pPr algn="ctr" fontAlgn="ctr"/>
                      <a:r>
                        <a:rPr lang="en-US" sz="1600" b="1" u="none" strike="noStrike" dirty="0" smtClean="0">
                          <a:solidFill>
                            <a:schemeClr val="tx1"/>
                          </a:solidFill>
                          <a:effectLst/>
                        </a:rPr>
                        <a:t>1800-233-1166 </a:t>
                      </a:r>
                      <a:r>
                        <a:rPr lang="en-US" sz="1600" b="1" u="none" strike="noStrike" dirty="0">
                          <a:solidFill>
                            <a:schemeClr val="tx1"/>
                          </a:solidFill>
                          <a:effectLst/>
                        </a:rPr>
                        <a:t> </a:t>
                      </a:r>
                      <a:endParaRPr lang="en-US" sz="1600" b="1" i="0" u="none" strike="noStrike" dirty="0">
                        <a:solidFill>
                          <a:schemeClr val="tx1"/>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fontAlgn="ctr"/>
                      <a:r>
                        <a:rPr lang="en-US" sz="1600" u="none" strike="noStrike" dirty="0">
                          <a:solidFill>
                            <a:schemeClr val="tx1"/>
                          </a:solidFill>
                          <a:effectLst/>
                        </a:rPr>
                        <a:t>For Claim Status, Policy Coverage </a:t>
                      </a:r>
                      <a:endParaRPr lang="en-US" sz="1600" b="0" i="0" u="none" strike="noStrike" dirty="0">
                        <a:solidFill>
                          <a:schemeClr val="tx1"/>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r>
              <a:tr h="381000">
                <a:tc>
                  <a:txBody>
                    <a:bodyPr/>
                    <a:lstStyle/>
                    <a:p>
                      <a:pPr algn="ctr" fontAlgn="ctr"/>
                      <a:r>
                        <a:rPr lang="en-US" sz="1600" b="1" u="none" strike="noStrike" dirty="0">
                          <a:solidFill>
                            <a:schemeClr val="tx1"/>
                          </a:solidFill>
                          <a:effectLst/>
                        </a:rPr>
                        <a:t>1800-233-4505</a:t>
                      </a:r>
                      <a:endParaRPr lang="en-US" sz="1600" b="1" i="0" u="none" strike="noStrike" dirty="0">
                        <a:solidFill>
                          <a:schemeClr val="tx1"/>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c>
                  <a:txBody>
                    <a:bodyPr/>
                    <a:lstStyle/>
                    <a:p>
                      <a:pPr algn="ctr" fontAlgn="ctr"/>
                      <a:r>
                        <a:rPr lang="en-US" sz="1600" u="none" strike="noStrike" dirty="0">
                          <a:solidFill>
                            <a:schemeClr val="tx1"/>
                          </a:solidFill>
                          <a:effectLst/>
                        </a:rPr>
                        <a:t>For Cashless Assistance </a:t>
                      </a:r>
                      <a:endParaRPr lang="en-US" sz="1600" b="0" i="0" u="none" strike="noStrike" dirty="0">
                        <a:solidFill>
                          <a:schemeClr val="tx1"/>
                        </a:solidFill>
                        <a:effectLst/>
                        <a:latin typeface="Calibri"/>
                      </a:endParaRPr>
                    </a:p>
                  </a:txBody>
                  <a:tcPr marL="9525" marR="9525" marT="9525"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solidFill>
                  </a:tcPr>
                </a:tc>
              </a:tr>
            </a:tbl>
          </a:graphicData>
        </a:graphic>
      </p:graphicFrame>
    </p:spTree>
    <p:extLst>
      <p:ext uri="{BB962C8B-B14F-4D97-AF65-F5344CB8AC3E}">
        <p14:creationId xmlns:p14="http://schemas.microsoft.com/office/powerpoint/2010/main" xmlns="" val="3974614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2673048" y="1181100"/>
            <a:ext cx="2128762" cy="749300"/>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ja-JP" dirty="0">
                <a:latin typeface="Calibri" panose="020F0502020204030204" pitchFamily="34" charset="0"/>
                <a:ea typeface="MS Mincho" panose="02020609040205080304" pitchFamily="49" charset="-128"/>
              </a:rPr>
              <a:t>Member intimates </a:t>
            </a:r>
            <a:r>
              <a:rPr lang="en-US" altLang="ja-JP" dirty="0" smtClean="0">
                <a:latin typeface="Calibri" panose="020F0502020204030204" pitchFamily="34" charset="0"/>
                <a:ea typeface="MS Mincho" panose="02020609040205080304" pitchFamily="49" charset="-128"/>
              </a:rPr>
              <a:t>MD India </a:t>
            </a:r>
            <a:r>
              <a:rPr lang="en-US" altLang="ja-JP" dirty="0">
                <a:latin typeface="Calibri" panose="020F0502020204030204" pitchFamily="34" charset="0"/>
                <a:ea typeface="MS Mincho" panose="02020609040205080304" pitchFamily="49" charset="-128"/>
              </a:rPr>
              <a:t>of the planned hospitalization in a specified pre-authorization format at-least 48 hours in advance</a:t>
            </a:r>
            <a:endParaRPr lang="en-US" altLang="en-US" dirty="0">
              <a:latin typeface="Calibri" panose="020F0502020204030204" pitchFamily="34" charset="0"/>
            </a:endParaRPr>
          </a:p>
        </p:txBody>
      </p:sp>
      <p:sp>
        <p:nvSpPr>
          <p:cNvPr id="31747" name="AutoShape 3"/>
          <p:cNvSpPr>
            <a:spLocks noChangeArrowheads="1"/>
          </p:cNvSpPr>
          <p:nvPr/>
        </p:nvSpPr>
        <p:spPr bwMode="auto">
          <a:xfrm>
            <a:off x="5010453" y="1206501"/>
            <a:ext cx="2174119" cy="690563"/>
          </a:xfrm>
          <a:prstGeom prst="diamond">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en-US" dirty="0">
                <a:latin typeface="Calibri" panose="020F0502020204030204" pitchFamily="34" charset="0"/>
                <a:ea typeface="MS Mincho" panose="02020609040205080304" pitchFamily="49" charset="-128"/>
              </a:rPr>
              <a:t>Claim </a:t>
            </a:r>
            <a:r>
              <a:rPr lang="en-US" altLang="en-US" dirty="0" smtClean="0">
                <a:latin typeface="Calibri" panose="020F0502020204030204" pitchFamily="34" charset="0"/>
                <a:ea typeface="MS Mincho" panose="02020609040205080304" pitchFamily="49" charset="-128"/>
              </a:rPr>
              <a:t>will get Register </a:t>
            </a:r>
            <a:r>
              <a:rPr lang="en-US" altLang="en-US" dirty="0">
                <a:latin typeface="Calibri" panose="020F0502020204030204" pitchFamily="34" charset="0"/>
                <a:ea typeface="MS Mincho" panose="02020609040205080304" pitchFamily="49" charset="-128"/>
              </a:rPr>
              <a:t>by the </a:t>
            </a:r>
            <a:r>
              <a:rPr lang="en-US" altLang="en-US" dirty="0" smtClean="0">
                <a:latin typeface="Calibri" panose="020F0502020204030204" pitchFamily="34" charset="0"/>
                <a:ea typeface="MS Mincho" panose="02020609040205080304" pitchFamily="49" charset="-128"/>
              </a:rPr>
              <a:t>MD India on </a:t>
            </a:r>
            <a:r>
              <a:rPr lang="en-US" altLang="en-US" dirty="0">
                <a:latin typeface="Calibri" panose="020F0502020204030204" pitchFamily="34" charset="0"/>
                <a:ea typeface="MS Mincho" panose="02020609040205080304" pitchFamily="49" charset="-128"/>
              </a:rPr>
              <a:t>same day</a:t>
            </a:r>
          </a:p>
        </p:txBody>
      </p:sp>
      <p:cxnSp>
        <p:nvCxnSpPr>
          <p:cNvPr id="31748" name="AutoShape 4"/>
          <p:cNvCxnSpPr>
            <a:cxnSpLocks noChangeShapeType="1"/>
            <a:stCxn id="31746" idx="3"/>
            <a:endCxn id="31747" idx="1"/>
          </p:cNvCxnSpPr>
          <p:nvPr/>
        </p:nvCxnSpPr>
        <p:spPr bwMode="auto">
          <a:xfrm flipV="1">
            <a:off x="4810881" y="1552576"/>
            <a:ext cx="190500" cy="3175"/>
          </a:xfrm>
          <a:prstGeom prst="bentConnector3">
            <a:avLst>
              <a:gd name="adj1" fmla="val 50000"/>
            </a:avLst>
          </a:prstGeom>
          <a:noFill/>
          <a:ln w="9525">
            <a:solidFill>
              <a:srgbClr val="003366"/>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1749" name="Rectangle 5"/>
          <p:cNvSpPr>
            <a:spLocks noChangeArrowheads="1"/>
          </p:cNvSpPr>
          <p:nvPr/>
        </p:nvSpPr>
        <p:spPr bwMode="auto">
          <a:xfrm>
            <a:off x="5249333" y="2359026"/>
            <a:ext cx="1705429" cy="676275"/>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en-US" dirty="0" smtClean="0">
                <a:latin typeface="Calibri" panose="020F0502020204030204" pitchFamily="34" charset="0"/>
                <a:ea typeface="MS Mincho" panose="02020609040205080304" pitchFamily="49" charset="-128"/>
              </a:rPr>
              <a:t>If not approved by MD India Follow </a:t>
            </a:r>
            <a:r>
              <a:rPr lang="en-US" altLang="en-US" dirty="0">
                <a:latin typeface="Calibri" panose="020F0502020204030204" pitchFamily="34" charset="0"/>
                <a:ea typeface="MS Mincho" panose="02020609040205080304" pitchFamily="49" charset="-128"/>
              </a:rPr>
              <a:t>non </a:t>
            </a:r>
            <a:r>
              <a:rPr lang="en-US" altLang="en-US" dirty="0" smtClean="0">
                <a:latin typeface="Calibri" panose="020F0502020204030204" pitchFamily="34" charset="0"/>
                <a:ea typeface="MS Mincho" panose="02020609040205080304" pitchFamily="49" charset="-128"/>
              </a:rPr>
              <a:t>cashless </a:t>
            </a:r>
            <a:r>
              <a:rPr lang="en-US" altLang="en-US" dirty="0">
                <a:latin typeface="Calibri" panose="020F0502020204030204" pitchFamily="34" charset="0"/>
                <a:ea typeface="MS Mincho" panose="02020609040205080304" pitchFamily="49" charset="-128"/>
              </a:rPr>
              <a:t>process</a:t>
            </a:r>
          </a:p>
        </p:txBody>
      </p:sp>
      <p:cxnSp>
        <p:nvCxnSpPr>
          <p:cNvPr id="31750" name="AutoShape 6"/>
          <p:cNvCxnSpPr>
            <a:cxnSpLocks noChangeShapeType="1"/>
            <a:stCxn id="31747" idx="2"/>
            <a:endCxn id="31749" idx="0"/>
          </p:cNvCxnSpPr>
          <p:nvPr/>
        </p:nvCxnSpPr>
        <p:spPr bwMode="auto">
          <a:xfrm rot="16200000" flipH="1">
            <a:off x="5878324" y="2125777"/>
            <a:ext cx="442912" cy="4535"/>
          </a:xfrm>
          <a:prstGeom prst="bentConnector3">
            <a:avLst>
              <a:gd name="adj1" fmla="val 49819"/>
            </a:avLst>
          </a:prstGeom>
          <a:noFill/>
          <a:ln w="9525">
            <a:solidFill>
              <a:srgbClr val="003366"/>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1751" name="Text Box 7"/>
          <p:cNvSpPr txBox="1">
            <a:spLocks noChangeArrowheads="1"/>
          </p:cNvSpPr>
          <p:nvPr/>
        </p:nvSpPr>
        <p:spPr bwMode="auto">
          <a:xfrm>
            <a:off x="5733143" y="1892300"/>
            <a:ext cx="435429"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spcBef>
                <a:spcPct val="50000"/>
              </a:spcBef>
            </a:pPr>
            <a:r>
              <a:rPr lang="en-US" altLang="en-US" sz="1200" dirty="0">
                <a:latin typeface="Calibri" panose="020F0502020204030204" pitchFamily="34" charset="0"/>
              </a:rPr>
              <a:t>No</a:t>
            </a:r>
          </a:p>
        </p:txBody>
      </p:sp>
      <p:sp>
        <p:nvSpPr>
          <p:cNvPr id="31752" name="Rectangle 8"/>
          <p:cNvSpPr>
            <a:spLocks noChangeArrowheads="1"/>
          </p:cNvSpPr>
          <p:nvPr/>
        </p:nvSpPr>
        <p:spPr bwMode="auto">
          <a:xfrm>
            <a:off x="7359953" y="1168400"/>
            <a:ext cx="1702405" cy="762000"/>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ja-JP" dirty="0" smtClean="0">
                <a:latin typeface="Calibri" panose="020F0502020204030204" pitchFamily="34" charset="0"/>
                <a:ea typeface="MS Mincho" panose="02020609040205080304" pitchFamily="49" charset="-128"/>
              </a:rPr>
              <a:t>MD India will give authorization</a:t>
            </a:r>
            <a:endParaRPr lang="en-US" altLang="en-US" dirty="0">
              <a:latin typeface="Calibri" panose="020F0502020204030204" pitchFamily="34" charset="0"/>
              <a:ea typeface="MS Mincho" panose="02020609040205080304" pitchFamily="49" charset="-128"/>
            </a:endParaRPr>
          </a:p>
        </p:txBody>
      </p:sp>
      <p:cxnSp>
        <p:nvCxnSpPr>
          <p:cNvPr id="31753" name="AutoShape 9"/>
          <p:cNvCxnSpPr>
            <a:cxnSpLocks noChangeShapeType="1"/>
            <a:stCxn id="31747" idx="3"/>
            <a:endCxn id="31752" idx="1"/>
          </p:cNvCxnSpPr>
          <p:nvPr/>
        </p:nvCxnSpPr>
        <p:spPr bwMode="auto">
          <a:xfrm flipV="1">
            <a:off x="7193643" y="1549401"/>
            <a:ext cx="157238" cy="3175"/>
          </a:xfrm>
          <a:prstGeom prst="bentConnector3">
            <a:avLst>
              <a:gd name="adj1" fmla="val 50000"/>
            </a:avLst>
          </a:prstGeom>
          <a:noFill/>
          <a:ln w="9525">
            <a:solidFill>
              <a:srgbClr val="003366"/>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1754" name="Text Box 10"/>
          <p:cNvSpPr txBox="1">
            <a:spLocks noChangeArrowheads="1"/>
          </p:cNvSpPr>
          <p:nvPr/>
        </p:nvSpPr>
        <p:spPr bwMode="auto">
          <a:xfrm>
            <a:off x="6978952" y="1282700"/>
            <a:ext cx="435429"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spcBef>
                <a:spcPct val="50000"/>
              </a:spcBef>
            </a:pPr>
            <a:r>
              <a:rPr lang="en-US" altLang="en-US" sz="1200">
                <a:latin typeface="Calibri" panose="020F0502020204030204" pitchFamily="34" charset="0"/>
              </a:rPr>
              <a:t>Yes</a:t>
            </a:r>
          </a:p>
        </p:txBody>
      </p:sp>
      <p:sp>
        <p:nvSpPr>
          <p:cNvPr id="31755" name="Rectangle 11"/>
          <p:cNvSpPr>
            <a:spLocks noChangeArrowheads="1"/>
          </p:cNvSpPr>
          <p:nvPr/>
        </p:nvSpPr>
        <p:spPr bwMode="auto">
          <a:xfrm>
            <a:off x="7353905" y="2349500"/>
            <a:ext cx="1705429" cy="685800"/>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ja-JP">
                <a:latin typeface="Calibri" panose="020F0502020204030204" pitchFamily="34" charset="0"/>
                <a:ea typeface="MS Mincho" panose="02020609040205080304" pitchFamily="49" charset="-128"/>
              </a:rPr>
              <a:t>Pre-Authorization Completed</a:t>
            </a:r>
            <a:endParaRPr lang="en-US" altLang="en-US">
              <a:latin typeface="Calibri" panose="020F0502020204030204" pitchFamily="34" charset="0"/>
              <a:ea typeface="MS Mincho" panose="02020609040205080304" pitchFamily="49" charset="-128"/>
            </a:endParaRPr>
          </a:p>
        </p:txBody>
      </p:sp>
      <p:cxnSp>
        <p:nvCxnSpPr>
          <p:cNvPr id="31756" name="AutoShape 12"/>
          <p:cNvCxnSpPr>
            <a:cxnSpLocks noChangeShapeType="1"/>
            <a:stCxn id="31752" idx="2"/>
            <a:endCxn id="31755" idx="0"/>
          </p:cNvCxnSpPr>
          <p:nvPr/>
        </p:nvCxnSpPr>
        <p:spPr bwMode="auto">
          <a:xfrm rot="5400000">
            <a:off x="8008863" y="2137682"/>
            <a:ext cx="400050" cy="4536"/>
          </a:xfrm>
          <a:prstGeom prst="bentConnector3">
            <a:avLst>
              <a:gd name="adj1" fmla="val 50000"/>
            </a:avLst>
          </a:prstGeom>
          <a:noFill/>
          <a:ln w="9525">
            <a:solidFill>
              <a:srgbClr val="003366"/>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graphicFrame>
        <p:nvGraphicFramePr>
          <p:cNvPr id="17451" name="Group 43"/>
          <p:cNvGraphicFramePr>
            <a:graphicFrameLocks noGrp="1"/>
          </p:cNvGraphicFramePr>
          <p:nvPr>
            <p:extLst>
              <p:ext uri="{D42A27DB-BD31-4B8C-83A1-F6EECF244321}">
                <p14:modId xmlns:p14="http://schemas.microsoft.com/office/powerpoint/2010/main" xmlns="" val="370969127"/>
              </p:ext>
            </p:extLst>
          </p:nvPr>
        </p:nvGraphicFramePr>
        <p:xfrm>
          <a:off x="2673048" y="2044700"/>
          <a:ext cx="2177143" cy="1009650"/>
        </p:xfrm>
        <a:graphic>
          <a:graphicData uri="http://schemas.openxmlformats.org/drawingml/2006/table">
            <a:tbl>
              <a:tblPr/>
              <a:tblGrid>
                <a:gridCol w="2177143"/>
              </a:tblGrid>
              <a:tr h="268288">
                <a:tc>
                  <a:txBody>
                    <a:bodyPr/>
                    <a:lstStyle/>
                    <a:p>
                      <a:pPr marL="0" marR="0" lvl="0" indent="0" algn="ctr" defTabSz="11049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rPr>
                        <a:t>Pre – Authorization Form</a:t>
                      </a:r>
                    </a:p>
                  </a:txBody>
                  <a:tcPr marL="95708" marR="95708" marT="50254" marB="50254" horzOverflow="overflow">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19050" cap="flat" cmpd="sng" algn="ctr">
                      <a:solidFill>
                        <a:srgbClr val="006699"/>
                      </a:solidFill>
                      <a:prstDash val="solid"/>
                      <a:round/>
                      <a:headEnd type="none" w="med" len="med"/>
                      <a:tailEnd type="none" w="med" len="med"/>
                    </a:lnT>
                    <a:lnB w="12700" cap="flat" cmpd="sng" algn="ctr">
                      <a:solidFill>
                        <a:srgbClr val="006666"/>
                      </a:solidFill>
                      <a:prstDash val="solid"/>
                      <a:round/>
                      <a:headEnd type="none" w="med" len="med"/>
                      <a:tailEnd type="none" w="med" len="med"/>
                    </a:lnB>
                    <a:lnTlToBr>
                      <a:noFill/>
                    </a:lnTlToBr>
                    <a:lnBlToTr>
                      <a:noFill/>
                    </a:lnBlToTr>
                    <a:solidFill>
                      <a:srgbClr val="006699"/>
                    </a:solidFill>
                  </a:tcPr>
                </a:tc>
              </a:tr>
              <a:tr h="741362">
                <a:tc>
                  <a:txBody>
                    <a:bodyPr/>
                    <a:lstStyle/>
                    <a:p>
                      <a:pPr marL="0" marR="0" lvl="0" indent="0" algn="l" defTabSz="11049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dirty="0" smtClean="0">
                          <a:ln>
                            <a:noFill/>
                          </a:ln>
                          <a:solidFill>
                            <a:schemeClr val="tx1"/>
                          </a:solidFill>
                          <a:effectLst/>
                          <a:latin typeface="Arial" charset="0"/>
                        </a:rPr>
                        <a:t>You will get at TPA</a:t>
                      </a:r>
                    </a:p>
                    <a:p>
                      <a:pPr marL="0" marR="0" lvl="0" indent="0" algn="l" defTabSz="11049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dirty="0" smtClean="0">
                          <a:ln>
                            <a:noFill/>
                          </a:ln>
                          <a:solidFill>
                            <a:schemeClr val="tx1"/>
                          </a:solidFill>
                          <a:effectLst/>
                          <a:latin typeface="Arial" charset="0"/>
                        </a:rPr>
                        <a:t> counter in Hospital</a:t>
                      </a:r>
                    </a:p>
                  </a:txBody>
                  <a:tcPr marL="95708" marR="95708" marT="50254" marB="50254" horzOverflow="overflow">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12700" cap="flat" cmpd="sng" algn="ctr">
                      <a:solidFill>
                        <a:srgbClr val="006666"/>
                      </a:solidFill>
                      <a:prstDash val="solid"/>
                      <a:round/>
                      <a:headEnd type="none" w="med" len="med"/>
                      <a:tailEnd type="none" w="med" len="med"/>
                    </a:lnT>
                    <a:lnB w="19050" cap="flat" cmpd="sng" algn="ctr">
                      <a:solidFill>
                        <a:srgbClr val="006699"/>
                      </a:solidFill>
                      <a:prstDash val="solid"/>
                      <a:round/>
                      <a:headEnd type="none" w="med" len="med"/>
                      <a:tailEnd type="none" w="med" len="med"/>
                    </a:lnB>
                    <a:lnTlToBr>
                      <a:noFill/>
                    </a:lnTlToBr>
                    <a:lnBlToTr>
                      <a:noFill/>
                    </a:lnBlToTr>
                    <a:solidFill>
                      <a:srgbClr val="CCECFF">
                        <a:alpha val="50195"/>
                      </a:srgbClr>
                    </a:solidFill>
                  </a:tcPr>
                </a:tc>
              </a:tr>
            </a:tbl>
          </a:graphicData>
        </a:graphic>
      </p:graphicFrame>
      <p:sp>
        <p:nvSpPr>
          <p:cNvPr id="31765" name="Line 23"/>
          <p:cNvSpPr>
            <a:spLocks noChangeShapeType="1"/>
          </p:cNvSpPr>
          <p:nvPr/>
        </p:nvSpPr>
        <p:spPr bwMode="auto">
          <a:xfrm>
            <a:off x="0" y="3530600"/>
            <a:ext cx="9144000" cy="0"/>
          </a:xfrm>
          <a:prstGeom prst="line">
            <a:avLst/>
          </a:prstGeom>
          <a:noFill/>
          <a:ln w="9525">
            <a:solidFill>
              <a:srgbClr val="FF66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31766" name="Rectangle 24"/>
          <p:cNvSpPr>
            <a:spLocks noChangeArrowheads="1"/>
          </p:cNvSpPr>
          <p:nvPr/>
        </p:nvSpPr>
        <p:spPr bwMode="auto">
          <a:xfrm>
            <a:off x="2757715" y="3746500"/>
            <a:ext cx="1596571" cy="738188"/>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r>
              <a:rPr lang="en-US" altLang="en-US">
                <a:latin typeface="Calibri" panose="020F0502020204030204" pitchFamily="34" charset="0"/>
                <a:ea typeface="MS Mincho" panose="02020609040205080304" pitchFamily="49" charset="-128"/>
              </a:rPr>
              <a:t>Member produces ID card at the network hospital and gets admitted</a:t>
            </a:r>
          </a:p>
          <a:p>
            <a:pPr eaLnBrk="1" hangingPunct="1"/>
            <a:endParaRPr lang="en-US" altLang="en-US">
              <a:latin typeface="Calibri" panose="020F0502020204030204" pitchFamily="34" charset="0"/>
              <a:ea typeface="MS Mincho" panose="02020609040205080304" pitchFamily="49" charset="-128"/>
            </a:endParaRPr>
          </a:p>
        </p:txBody>
      </p:sp>
      <p:sp>
        <p:nvSpPr>
          <p:cNvPr id="31767" name="Rectangle 25"/>
          <p:cNvSpPr>
            <a:spLocks noChangeArrowheads="1"/>
          </p:cNvSpPr>
          <p:nvPr/>
        </p:nvSpPr>
        <p:spPr bwMode="auto">
          <a:xfrm>
            <a:off x="5125358" y="3746500"/>
            <a:ext cx="1551214" cy="738188"/>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r>
              <a:rPr lang="en-US" altLang="en-US">
                <a:latin typeface="Calibri" panose="020F0502020204030204" pitchFamily="34" charset="0"/>
                <a:ea typeface="MS Mincho" panose="02020609040205080304" pitchFamily="49" charset="-128"/>
              </a:rPr>
              <a:t>Member gets treated and discharged after paying all non entitled benefits like refreshments, etc.</a:t>
            </a:r>
          </a:p>
        </p:txBody>
      </p:sp>
      <p:cxnSp>
        <p:nvCxnSpPr>
          <p:cNvPr id="31768" name="AutoShape 26"/>
          <p:cNvCxnSpPr>
            <a:cxnSpLocks noChangeShapeType="1"/>
            <a:stCxn id="31766" idx="3"/>
            <a:endCxn id="31767" idx="1"/>
          </p:cNvCxnSpPr>
          <p:nvPr/>
        </p:nvCxnSpPr>
        <p:spPr bwMode="auto">
          <a:xfrm>
            <a:off x="4363357" y="4116388"/>
            <a:ext cx="752929" cy="0"/>
          </a:xfrm>
          <a:prstGeom prst="straightConnector1">
            <a:avLst/>
          </a:prstGeom>
          <a:noFill/>
          <a:ln w="9525">
            <a:solidFill>
              <a:srgbClr val="80808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1769" name="Rectangle 27"/>
          <p:cNvSpPr>
            <a:spLocks noChangeArrowheads="1"/>
          </p:cNvSpPr>
          <p:nvPr/>
        </p:nvSpPr>
        <p:spPr bwMode="auto">
          <a:xfrm>
            <a:off x="7502072" y="3746501"/>
            <a:ext cx="1508881" cy="747713"/>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r>
              <a:rPr lang="en-US" altLang="ja-JP" dirty="0">
                <a:latin typeface="Calibri" panose="020F0502020204030204" pitchFamily="34" charset="0"/>
                <a:ea typeface="MS Mincho" panose="02020609040205080304" pitchFamily="49" charset="-128"/>
              </a:rPr>
              <a:t>Hospital sends complete set of claims documents for processing to </a:t>
            </a:r>
            <a:r>
              <a:rPr lang="en-US" altLang="ja-JP" dirty="0" smtClean="0">
                <a:latin typeface="Calibri" panose="020F0502020204030204" pitchFamily="34" charset="0"/>
                <a:ea typeface="MS Mincho" panose="02020609040205080304" pitchFamily="49" charset="-128"/>
              </a:rPr>
              <a:t>MD India</a:t>
            </a:r>
            <a:endParaRPr lang="en-US" altLang="en-US" dirty="0">
              <a:latin typeface="Calibri" panose="020F0502020204030204" pitchFamily="34" charset="0"/>
              <a:ea typeface="MS Mincho" panose="02020609040205080304" pitchFamily="49" charset="-128"/>
            </a:endParaRPr>
          </a:p>
        </p:txBody>
      </p:sp>
      <p:sp>
        <p:nvSpPr>
          <p:cNvPr id="31770" name="Rectangle 28"/>
          <p:cNvSpPr>
            <a:spLocks noChangeArrowheads="1"/>
          </p:cNvSpPr>
          <p:nvPr/>
        </p:nvSpPr>
        <p:spPr bwMode="auto">
          <a:xfrm>
            <a:off x="7502072" y="5029201"/>
            <a:ext cx="1508881" cy="747713"/>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r>
              <a:rPr lang="en-US" altLang="ja-JP" dirty="0">
                <a:latin typeface="Calibri" panose="020F0502020204030204" pitchFamily="34" charset="0"/>
                <a:ea typeface="MS Mincho" panose="02020609040205080304" pitchFamily="49" charset="-128"/>
              </a:rPr>
              <a:t>Claims Processing &amp; Settlement by </a:t>
            </a:r>
            <a:r>
              <a:rPr lang="en-US" altLang="ja-JP" dirty="0" smtClean="0">
                <a:latin typeface="Calibri" panose="020F0502020204030204" pitchFamily="34" charset="0"/>
                <a:ea typeface="MS Mincho" panose="02020609040205080304" pitchFamily="49" charset="-128"/>
              </a:rPr>
              <a:t>MD India </a:t>
            </a:r>
            <a:r>
              <a:rPr lang="en-US" altLang="ja-JP" dirty="0">
                <a:latin typeface="Calibri" panose="020F0502020204030204" pitchFamily="34" charset="0"/>
                <a:ea typeface="MS Mincho" panose="02020609040205080304" pitchFamily="49" charset="-128"/>
              </a:rPr>
              <a:t>&amp; Insurer</a:t>
            </a:r>
            <a:endParaRPr lang="en-US" altLang="en-US" dirty="0">
              <a:latin typeface="Calibri" panose="020F0502020204030204" pitchFamily="34" charset="0"/>
              <a:ea typeface="MS Mincho" panose="02020609040205080304" pitchFamily="49" charset="-128"/>
            </a:endParaRPr>
          </a:p>
        </p:txBody>
      </p:sp>
      <p:cxnSp>
        <p:nvCxnSpPr>
          <p:cNvPr id="31771" name="AutoShape 29"/>
          <p:cNvCxnSpPr>
            <a:cxnSpLocks noChangeShapeType="1"/>
            <a:stCxn id="31767" idx="3"/>
            <a:endCxn id="31769" idx="1"/>
          </p:cNvCxnSpPr>
          <p:nvPr/>
        </p:nvCxnSpPr>
        <p:spPr bwMode="auto">
          <a:xfrm>
            <a:off x="6685643" y="4116388"/>
            <a:ext cx="807357" cy="4762"/>
          </a:xfrm>
          <a:prstGeom prst="bentConnector3">
            <a:avLst>
              <a:gd name="adj1" fmla="val 50000"/>
            </a:avLst>
          </a:prstGeom>
          <a:noFill/>
          <a:ln w="9525">
            <a:solidFill>
              <a:srgbClr val="80808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1772" name="AutoShape 30"/>
          <p:cNvCxnSpPr>
            <a:cxnSpLocks noChangeShapeType="1"/>
            <a:stCxn id="31769" idx="2"/>
            <a:endCxn id="31770" idx="0"/>
          </p:cNvCxnSpPr>
          <p:nvPr/>
        </p:nvCxnSpPr>
        <p:spPr bwMode="auto">
          <a:xfrm rot="5400000">
            <a:off x="7998544" y="4761707"/>
            <a:ext cx="515937" cy="0"/>
          </a:xfrm>
          <a:prstGeom prst="straightConnector1">
            <a:avLst/>
          </a:prstGeom>
          <a:noFill/>
          <a:ln w="9525">
            <a:solidFill>
              <a:srgbClr val="80808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1773" name="Rectangle 31"/>
          <p:cNvSpPr>
            <a:spLocks noChangeArrowheads="1"/>
          </p:cNvSpPr>
          <p:nvPr/>
        </p:nvSpPr>
        <p:spPr bwMode="auto">
          <a:xfrm>
            <a:off x="145143" y="1181100"/>
            <a:ext cx="2104571" cy="457200"/>
          </a:xfrm>
          <a:prstGeom prst="rect">
            <a:avLst/>
          </a:prstGeom>
          <a:solidFill>
            <a:srgbClr val="006699">
              <a:alpha val="30196"/>
            </a:srgbClr>
          </a:solidFill>
          <a:ln w="22225" algn="ctr">
            <a:solidFill>
              <a:srgbClr val="006699"/>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en-US" sz="1200" b="1">
                <a:solidFill>
                  <a:srgbClr val="FF0000"/>
                </a:solidFill>
                <a:latin typeface="Calibri" panose="020F0502020204030204" pitchFamily="34" charset="0"/>
              </a:rPr>
              <a:t>Step 1</a:t>
            </a:r>
          </a:p>
          <a:p>
            <a:pPr algn="ctr" eaLnBrk="1" hangingPunct="1"/>
            <a:r>
              <a:rPr lang="en-US" altLang="en-US" b="1">
                <a:latin typeface="Calibri" panose="020F0502020204030204" pitchFamily="34" charset="0"/>
              </a:rPr>
              <a:t>Pre-Authorization</a:t>
            </a:r>
          </a:p>
        </p:txBody>
      </p:sp>
      <p:sp>
        <p:nvSpPr>
          <p:cNvPr id="31774" name="Rectangle 32"/>
          <p:cNvSpPr>
            <a:spLocks noChangeArrowheads="1"/>
          </p:cNvSpPr>
          <p:nvPr/>
        </p:nvSpPr>
        <p:spPr bwMode="auto">
          <a:xfrm>
            <a:off x="145143" y="1816100"/>
            <a:ext cx="2092476" cy="1524000"/>
          </a:xfrm>
          <a:prstGeom prst="rect">
            <a:avLst/>
          </a:prstGeom>
          <a:solidFill>
            <a:srgbClr val="0099CC">
              <a:alpha val="18039"/>
            </a:srgbClr>
          </a:solidFill>
          <a:ln w="19050" algn="ctr">
            <a:solidFill>
              <a:srgbClr val="006699"/>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ea typeface="MS Mincho" panose="02020609040205080304" pitchFamily="49" charset="-128"/>
              </a:rPr>
              <a:t>All non-emergency hospitalization instances must be pre-authorized with the  </a:t>
            </a:r>
            <a:r>
              <a:rPr lang="en-US" altLang="en-US" dirty="0" smtClean="0">
                <a:latin typeface="Calibri" panose="020F0502020204030204" pitchFamily="34" charset="0"/>
                <a:ea typeface="MS Mincho" panose="02020609040205080304" pitchFamily="49" charset="-128"/>
              </a:rPr>
              <a:t>MD India, </a:t>
            </a:r>
            <a:r>
              <a:rPr lang="en-US" altLang="en-US" dirty="0">
                <a:latin typeface="Calibri" panose="020F0502020204030204" pitchFamily="34" charset="0"/>
                <a:ea typeface="MS Mincho" panose="02020609040205080304" pitchFamily="49" charset="-128"/>
              </a:rPr>
              <a:t>as per the procedure detailed below. This is done to ensure that the best healthcare possible, is obtained, and the </a:t>
            </a:r>
            <a:r>
              <a:rPr lang="en-US" altLang="en-US" dirty="0" smtClean="0">
                <a:latin typeface="Calibri" panose="020F0502020204030204" pitchFamily="34" charset="0"/>
                <a:ea typeface="MS Mincho" panose="02020609040205080304" pitchFamily="49" charset="-128"/>
              </a:rPr>
              <a:t>patient/associate </a:t>
            </a:r>
            <a:r>
              <a:rPr lang="en-US" altLang="en-US" dirty="0">
                <a:latin typeface="Calibri" panose="020F0502020204030204" pitchFamily="34" charset="0"/>
                <a:ea typeface="MS Mincho" panose="02020609040205080304" pitchFamily="49" charset="-128"/>
              </a:rPr>
              <a:t>is not inconvenienced when taking admission into a Network Hospital.</a:t>
            </a:r>
          </a:p>
        </p:txBody>
      </p:sp>
      <p:sp>
        <p:nvSpPr>
          <p:cNvPr id="31775" name="Rectangle 33"/>
          <p:cNvSpPr>
            <a:spLocks noChangeArrowheads="1"/>
          </p:cNvSpPr>
          <p:nvPr/>
        </p:nvSpPr>
        <p:spPr bwMode="auto">
          <a:xfrm>
            <a:off x="145143" y="3721100"/>
            <a:ext cx="2104571" cy="482600"/>
          </a:xfrm>
          <a:prstGeom prst="rect">
            <a:avLst/>
          </a:prstGeom>
          <a:solidFill>
            <a:srgbClr val="006699">
              <a:alpha val="30196"/>
            </a:srgbClr>
          </a:solidFill>
          <a:ln w="22225" algn="ctr">
            <a:solidFill>
              <a:srgbClr val="006699"/>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en-US" sz="1200" b="1">
                <a:solidFill>
                  <a:srgbClr val="FF0000"/>
                </a:solidFill>
                <a:latin typeface="Calibri" panose="020F0502020204030204" pitchFamily="34" charset="0"/>
              </a:rPr>
              <a:t>Step 2</a:t>
            </a:r>
          </a:p>
          <a:p>
            <a:pPr algn="ctr" eaLnBrk="1" hangingPunct="1"/>
            <a:r>
              <a:rPr lang="en-US" altLang="en-US" b="1">
                <a:latin typeface="Calibri" panose="020F0502020204030204" pitchFamily="34" charset="0"/>
              </a:rPr>
              <a:t>Admission, Treatment &amp; discharge</a:t>
            </a:r>
          </a:p>
        </p:txBody>
      </p:sp>
      <p:sp>
        <p:nvSpPr>
          <p:cNvPr id="31776" name="Rectangle 34"/>
          <p:cNvSpPr>
            <a:spLocks noChangeArrowheads="1"/>
          </p:cNvSpPr>
          <p:nvPr/>
        </p:nvSpPr>
        <p:spPr bwMode="auto">
          <a:xfrm>
            <a:off x="145143" y="4356100"/>
            <a:ext cx="2104571" cy="1828800"/>
          </a:xfrm>
          <a:prstGeom prst="rect">
            <a:avLst/>
          </a:prstGeom>
          <a:solidFill>
            <a:srgbClr val="0099CC">
              <a:alpha val="18039"/>
            </a:srgbClr>
          </a:solidFill>
          <a:ln w="19050" algn="ctr">
            <a:solidFill>
              <a:srgbClr val="006699"/>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ea typeface="MS Mincho" panose="02020609040205080304" pitchFamily="49" charset="-128"/>
              </a:rPr>
              <a:t>After your hospitalization has been pre-authorized, you need to secure admission to a hospital. A letter of credit will be issued by </a:t>
            </a:r>
            <a:r>
              <a:rPr lang="en-US" altLang="en-US" dirty="0" smtClean="0">
                <a:latin typeface="Calibri" panose="020F0502020204030204" pitchFamily="34" charset="0"/>
                <a:ea typeface="MS Mincho" panose="02020609040205080304" pitchFamily="49" charset="-128"/>
              </a:rPr>
              <a:t>MD India to </a:t>
            </a:r>
            <a:r>
              <a:rPr lang="en-US" altLang="en-US" dirty="0">
                <a:latin typeface="Calibri" panose="020F0502020204030204" pitchFamily="34" charset="0"/>
                <a:ea typeface="MS Mincho" panose="02020609040205080304" pitchFamily="49" charset="-128"/>
              </a:rPr>
              <a:t>the hospital. Kindly present your ID card at the Hospital admission desk. The </a:t>
            </a:r>
            <a:r>
              <a:rPr lang="en-US" altLang="en-US" dirty="0" smtClean="0">
                <a:latin typeface="Calibri" panose="020F0502020204030204" pitchFamily="34" charset="0"/>
                <a:ea typeface="MS Mincho" panose="02020609040205080304" pitchFamily="49" charset="-128"/>
              </a:rPr>
              <a:t>associate </a:t>
            </a:r>
            <a:r>
              <a:rPr lang="en-US" altLang="en-US" dirty="0">
                <a:latin typeface="Calibri" panose="020F0502020204030204" pitchFamily="34" charset="0"/>
                <a:ea typeface="MS Mincho" panose="02020609040205080304" pitchFamily="49" charset="-128"/>
              </a:rPr>
              <a:t>is not required to pay the hospitalization bill in case of a network hospital. The bill will be sent directly to, and settled by </a:t>
            </a:r>
            <a:r>
              <a:rPr lang="en-US" altLang="en-US" dirty="0" smtClean="0">
                <a:latin typeface="Calibri" panose="020F0502020204030204" pitchFamily="34" charset="0"/>
                <a:ea typeface="MS Mincho" panose="02020609040205080304" pitchFamily="49" charset="-128"/>
              </a:rPr>
              <a:t>MD India</a:t>
            </a:r>
            <a:endParaRPr lang="en-US" altLang="en-US" dirty="0">
              <a:latin typeface="Calibri" panose="020F0502020204030204" pitchFamily="34" charset="0"/>
              <a:ea typeface="MS Mincho" panose="02020609040205080304" pitchFamily="49" charset="-128"/>
            </a:endParaRPr>
          </a:p>
        </p:txBody>
      </p:sp>
      <p:sp>
        <p:nvSpPr>
          <p:cNvPr id="31777" name="AutoShape 35"/>
          <p:cNvSpPr>
            <a:spLocks/>
          </p:cNvSpPr>
          <p:nvPr/>
        </p:nvSpPr>
        <p:spPr bwMode="auto">
          <a:xfrm>
            <a:off x="2249714" y="1206500"/>
            <a:ext cx="362857" cy="2133600"/>
          </a:xfrm>
          <a:prstGeom prst="rightBrace">
            <a:avLst>
              <a:gd name="adj1" fmla="val 46667"/>
              <a:gd name="adj2" fmla="val 20833"/>
            </a:avLst>
          </a:prstGeom>
          <a:noFill/>
          <a:ln w="22225">
            <a:solidFill>
              <a:srgbClr val="FF6600"/>
            </a:solidFill>
            <a:round/>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endParaRPr lang="en-GB" altLang="en-US">
              <a:latin typeface="Calibri" panose="020F0502020204030204" pitchFamily="34" charset="0"/>
            </a:endParaRPr>
          </a:p>
        </p:txBody>
      </p:sp>
      <p:sp>
        <p:nvSpPr>
          <p:cNvPr id="31778" name="AutoShape 36"/>
          <p:cNvSpPr>
            <a:spLocks/>
          </p:cNvSpPr>
          <p:nvPr/>
        </p:nvSpPr>
        <p:spPr bwMode="auto">
          <a:xfrm>
            <a:off x="2249714" y="3721100"/>
            <a:ext cx="435429" cy="2438400"/>
          </a:xfrm>
          <a:prstGeom prst="rightBrace">
            <a:avLst>
              <a:gd name="adj1" fmla="val 44444"/>
              <a:gd name="adj2" fmla="val 17190"/>
            </a:avLst>
          </a:prstGeom>
          <a:noFill/>
          <a:ln w="22225">
            <a:solidFill>
              <a:srgbClr val="FF6600"/>
            </a:solidFill>
            <a:round/>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endParaRPr lang="en-GB" altLang="en-US">
              <a:latin typeface="Calibri" panose="020F0502020204030204" pitchFamily="34" charset="0"/>
            </a:endParaRPr>
          </a:p>
        </p:txBody>
      </p:sp>
      <p:sp>
        <p:nvSpPr>
          <p:cNvPr id="31779" name="Text Box 37"/>
          <p:cNvSpPr txBox="1">
            <a:spLocks noChangeArrowheads="1"/>
          </p:cNvSpPr>
          <p:nvPr/>
        </p:nvSpPr>
        <p:spPr bwMode="auto">
          <a:xfrm>
            <a:off x="217714" y="228600"/>
            <a:ext cx="8621486" cy="5078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spcBef>
                <a:spcPct val="50000"/>
              </a:spcBef>
            </a:pPr>
            <a:r>
              <a:rPr lang="en-US" altLang="en-US" sz="2700" dirty="0">
                <a:solidFill>
                  <a:schemeClr val="bg1"/>
                </a:solidFill>
                <a:latin typeface="Calibri" panose="020F0502020204030204" pitchFamily="34" charset="0"/>
                <a:ea typeface="+mj-ea"/>
                <a:cs typeface="+mj-cs"/>
              </a:rPr>
              <a:t>Cashless – Claim Process - Planned hospitalization</a:t>
            </a:r>
          </a:p>
        </p:txBody>
      </p:sp>
      <p:graphicFrame>
        <p:nvGraphicFramePr>
          <p:cNvPr id="2" name="Table 1"/>
          <p:cNvGraphicFramePr>
            <a:graphicFrameLocks noGrp="1"/>
          </p:cNvGraphicFramePr>
          <p:nvPr>
            <p:extLst>
              <p:ext uri="{D42A27DB-BD31-4B8C-83A1-F6EECF244321}">
                <p14:modId xmlns:p14="http://schemas.microsoft.com/office/powerpoint/2010/main" xmlns="" val="3566463572"/>
              </p:ext>
            </p:extLst>
          </p:nvPr>
        </p:nvGraphicFramePr>
        <p:xfrm>
          <a:off x="217714" y="6312217"/>
          <a:ext cx="6623050" cy="436245"/>
        </p:xfrm>
        <a:graphic>
          <a:graphicData uri="http://schemas.openxmlformats.org/drawingml/2006/table">
            <a:tbl>
              <a:tblPr>
                <a:tableStyleId>{5C22544A-7EE6-4342-B048-85BDC9FD1C3A}</a:tableStyleId>
              </a:tblPr>
              <a:tblGrid>
                <a:gridCol w="6623050"/>
              </a:tblGrid>
              <a:tr h="279083">
                <a:tc>
                  <a:txBody>
                    <a:bodyPr/>
                    <a:lstStyle/>
                    <a:p>
                      <a:pPr algn="l" fontAlgn="b"/>
                      <a:r>
                        <a:rPr lang="en-US" sz="1400" b="1" u="none" strike="noStrike" dirty="0" smtClean="0">
                          <a:effectLst/>
                        </a:rPr>
                        <a:t>Note : If </a:t>
                      </a:r>
                      <a:r>
                        <a:rPr lang="en-US" sz="1400" b="1" u="none" strike="noStrike" dirty="0">
                          <a:effectLst/>
                        </a:rPr>
                        <a:t>Emergency </a:t>
                      </a:r>
                      <a:r>
                        <a:rPr lang="en-US" sz="1400" b="1" u="none" strike="noStrike" dirty="0" smtClean="0">
                          <a:effectLst/>
                        </a:rPr>
                        <a:t>hospitalization, follow </a:t>
                      </a:r>
                      <a:r>
                        <a:rPr lang="en-US" sz="1400" b="1" u="none" strike="noStrike" dirty="0">
                          <a:effectLst/>
                        </a:rPr>
                        <a:t>same procedure for </a:t>
                      </a:r>
                      <a:r>
                        <a:rPr lang="en-US" sz="1400" b="1" u="none" strike="noStrike" dirty="0" smtClean="0">
                          <a:effectLst/>
                        </a:rPr>
                        <a:t>pre-authorization </a:t>
                      </a:r>
                      <a:r>
                        <a:rPr lang="en-US" sz="1400" b="1" u="none" strike="noStrike" dirty="0">
                          <a:effectLst/>
                        </a:rPr>
                        <a:t>after the admission in network hospital</a:t>
                      </a:r>
                      <a:endParaRPr lang="en-US" sz="1400" b="1" i="0" u="none" strike="noStrike" dirty="0">
                        <a:solidFill>
                          <a:srgbClr val="000000"/>
                        </a:solidFill>
                        <a:effectLst/>
                        <a:latin typeface="Calibri"/>
                      </a:endParaRPr>
                    </a:p>
                  </a:txBody>
                  <a:tcPr marL="9525" marR="9525" marT="9525" marB="0" anchor="b">
                    <a:solidFill>
                      <a:schemeClr val="accent1">
                        <a:lumMod val="40000"/>
                        <a:lumOff val="60000"/>
                      </a:schemeClr>
                    </a:solidFill>
                  </a:tcPr>
                </a:tc>
              </a:tr>
            </a:tbl>
          </a:graphicData>
        </a:graphic>
      </p:graphicFrame>
    </p:spTree>
    <p:extLst>
      <p:ext uri="{BB962C8B-B14F-4D97-AF65-F5344CB8AC3E}">
        <p14:creationId xmlns:p14="http://schemas.microsoft.com/office/powerpoint/2010/main" xmlns="" val="1045132604"/>
      </p:ext>
    </p:extLst>
  </p:cSld>
  <p:clrMapOvr>
    <a:masterClrMapping/>
  </p:clrMapOvr>
  <p:transition advClick="0">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altLang="en-US" sz="2700" dirty="0">
                <a:solidFill>
                  <a:schemeClr val="bg1"/>
                </a:solidFill>
                <a:latin typeface="Calibri" panose="020F0502020204030204" pitchFamily="34" charset="0"/>
              </a:rPr>
              <a:t>Non-Cashless</a:t>
            </a:r>
            <a:br>
              <a:rPr lang="en-US" altLang="en-US" sz="2700" dirty="0">
                <a:solidFill>
                  <a:schemeClr val="bg1"/>
                </a:solidFill>
                <a:latin typeface="Calibri" panose="020F0502020204030204" pitchFamily="34" charset="0"/>
              </a:rPr>
            </a:br>
            <a:endParaRPr lang="en-US" sz="2700" dirty="0">
              <a:solidFill>
                <a:schemeClr val="bg1"/>
              </a:solidFill>
              <a:latin typeface="Calibri" panose="020F0502020204030204" pitchFamily="34" charset="0"/>
            </a:endParaRPr>
          </a:p>
        </p:txBody>
      </p:sp>
      <p:sp>
        <p:nvSpPr>
          <p:cNvPr id="3" name="Rectangle 2"/>
          <p:cNvSpPr/>
          <p:nvPr/>
        </p:nvSpPr>
        <p:spPr>
          <a:xfrm>
            <a:off x="609600" y="1981200"/>
            <a:ext cx="7848600" cy="3453253"/>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lnSpc>
                <a:spcPct val="130000"/>
              </a:lnSpc>
            </a:pPr>
            <a:r>
              <a:rPr lang="en-US" altLang="en-US" sz="1400" b="1" dirty="0">
                <a:latin typeface="Calibri" panose="020F0502020204030204" pitchFamily="34" charset="0"/>
              </a:rPr>
              <a:t>Admission procedure</a:t>
            </a:r>
          </a:p>
          <a:p>
            <a:pPr algn="just">
              <a:lnSpc>
                <a:spcPct val="130000"/>
              </a:lnSpc>
              <a:buFontTx/>
              <a:buChar char="•"/>
            </a:pPr>
            <a:r>
              <a:rPr lang="en-US" altLang="en-US" sz="1400" dirty="0">
                <a:latin typeface="Calibri" panose="020F0502020204030204" pitchFamily="34" charset="0"/>
              </a:rPr>
              <a:t> In case you choose a non-network hospital you will have to </a:t>
            </a:r>
            <a:r>
              <a:rPr lang="en-US" altLang="en-US" sz="1400" dirty="0" smtClean="0">
                <a:latin typeface="Calibri" panose="020F0502020204030204" pitchFamily="34" charset="0"/>
              </a:rPr>
              <a:t>pay </a:t>
            </a:r>
            <a:r>
              <a:rPr lang="en-US" altLang="en-US" sz="1400" dirty="0">
                <a:latin typeface="Calibri" panose="020F0502020204030204" pitchFamily="34" charset="0"/>
              </a:rPr>
              <a:t>directly </a:t>
            </a:r>
            <a:r>
              <a:rPr lang="en-US" altLang="en-US" sz="1400" dirty="0" smtClean="0">
                <a:latin typeface="Calibri" panose="020F0502020204030204" pitchFamily="34" charset="0"/>
              </a:rPr>
              <a:t>to </a:t>
            </a:r>
            <a:r>
              <a:rPr lang="en-US" altLang="en-US" sz="1400" dirty="0">
                <a:latin typeface="Calibri" panose="020F0502020204030204" pitchFamily="34" charset="0"/>
              </a:rPr>
              <a:t>the hospital for </a:t>
            </a:r>
            <a:r>
              <a:rPr lang="en-US" altLang="en-US" sz="1400" dirty="0" smtClean="0">
                <a:latin typeface="Calibri" panose="020F0502020204030204" pitchFamily="34" charset="0"/>
              </a:rPr>
              <a:t>admission</a:t>
            </a:r>
          </a:p>
          <a:p>
            <a:pPr algn="just">
              <a:lnSpc>
                <a:spcPct val="130000"/>
              </a:lnSpc>
            </a:pPr>
            <a:endParaRPr lang="en-US" altLang="en-US" sz="1400" b="1" dirty="0" smtClean="0">
              <a:latin typeface="Calibri" panose="020F0502020204030204" pitchFamily="34" charset="0"/>
            </a:endParaRPr>
          </a:p>
          <a:p>
            <a:pPr algn="just">
              <a:lnSpc>
                <a:spcPct val="130000"/>
              </a:lnSpc>
            </a:pPr>
            <a:r>
              <a:rPr lang="en-US" altLang="en-US" sz="1400" b="1" dirty="0" smtClean="0">
                <a:latin typeface="Calibri" panose="020F0502020204030204" pitchFamily="34" charset="0"/>
              </a:rPr>
              <a:t>Discharge </a:t>
            </a:r>
            <a:r>
              <a:rPr lang="en-US" altLang="en-US" sz="1400" b="1" dirty="0">
                <a:latin typeface="Calibri" panose="020F0502020204030204" pitchFamily="34" charset="0"/>
              </a:rPr>
              <a:t>procedure</a:t>
            </a:r>
          </a:p>
          <a:p>
            <a:pPr algn="just">
              <a:lnSpc>
                <a:spcPct val="130000"/>
              </a:lnSpc>
              <a:buFontTx/>
              <a:buChar char="•"/>
            </a:pPr>
            <a:r>
              <a:rPr lang="en-US" altLang="en-US" sz="1400" dirty="0">
                <a:latin typeface="Calibri" panose="020F0502020204030204" pitchFamily="34" charset="0"/>
              </a:rPr>
              <a:t> In case of non network hospital, you will be required to clear the bills and submit the claim to TPA for reimbursement from the insurer. Please ensure that you collect all necessary documents such as – discharge summary, investigation reports etc. for submitting your claim</a:t>
            </a:r>
            <a:r>
              <a:rPr lang="en-US" altLang="en-US" sz="1400" dirty="0" smtClean="0">
                <a:latin typeface="Calibri" panose="020F0502020204030204" pitchFamily="34" charset="0"/>
              </a:rPr>
              <a:t>.</a:t>
            </a:r>
          </a:p>
          <a:p>
            <a:pPr algn="just">
              <a:lnSpc>
                <a:spcPct val="130000"/>
              </a:lnSpc>
            </a:pPr>
            <a:endParaRPr lang="en-US" altLang="en-US" sz="1400" dirty="0">
              <a:latin typeface="Calibri" panose="020F0502020204030204" pitchFamily="34" charset="0"/>
            </a:endParaRPr>
          </a:p>
          <a:p>
            <a:pPr algn="just">
              <a:lnSpc>
                <a:spcPct val="130000"/>
              </a:lnSpc>
            </a:pPr>
            <a:r>
              <a:rPr lang="en-US" altLang="en-US" sz="1400" b="1" dirty="0" smtClean="0">
                <a:latin typeface="Calibri" panose="020F0502020204030204" pitchFamily="34" charset="0"/>
              </a:rPr>
              <a:t>Submission </a:t>
            </a:r>
            <a:r>
              <a:rPr lang="en-US" altLang="en-US" sz="1400" b="1" dirty="0">
                <a:latin typeface="Calibri" panose="020F0502020204030204" pitchFamily="34" charset="0"/>
              </a:rPr>
              <a:t>of hospitalization claim</a:t>
            </a:r>
          </a:p>
          <a:p>
            <a:pPr algn="just">
              <a:lnSpc>
                <a:spcPct val="130000"/>
              </a:lnSpc>
              <a:buFontTx/>
              <a:buChar char="•"/>
            </a:pPr>
            <a:r>
              <a:rPr lang="en-US" altLang="en-US" sz="1400" dirty="0">
                <a:latin typeface="Calibri" panose="020F0502020204030204" pitchFamily="34" charset="0"/>
              </a:rPr>
              <a:t> You must submit the final claim with all relevant documents within </a:t>
            </a:r>
            <a:r>
              <a:rPr lang="en-US" altLang="en-US" sz="1400" b="1" dirty="0" smtClean="0">
                <a:solidFill>
                  <a:srgbClr val="FF0000"/>
                </a:solidFill>
                <a:latin typeface="Calibri" panose="020F0502020204030204" pitchFamily="34" charset="0"/>
              </a:rPr>
              <a:t>30 </a:t>
            </a:r>
            <a:r>
              <a:rPr lang="en-US" altLang="en-US" sz="1400" b="1" dirty="0">
                <a:solidFill>
                  <a:srgbClr val="FF0000"/>
                </a:solidFill>
                <a:latin typeface="Calibri" panose="020F0502020204030204" pitchFamily="34" charset="0"/>
              </a:rPr>
              <a:t>working days</a:t>
            </a:r>
            <a:r>
              <a:rPr lang="en-US" altLang="en-US" sz="1400" dirty="0">
                <a:latin typeface="Calibri" panose="020F0502020204030204" pitchFamily="34" charset="0"/>
              </a:rPr>
              <a:t> from the date of discharge from the hospital.</a:t>
            </a:r>
          </a:p>
          <a:p>
            <a:pPr algn="just">
              <a:lnSpc>
                <a:spcPct val="130000"/>
              </a:lnSpc>
              <a:buFontTx/>
              <a:buChar char="•"/>
            </a:pPr>
            <a:r>
              <a:rPr lang="en-US" altLang="en-US" sz="1400" b="1" dirty="0">
                <a:solidFill>
                  <a:srgbClr val="FF0000"/>
                </a:solidFill>
                <a:latin typeface="Calibri" panose="020F0502020204030204" pitchFamily="34" charset="0"/>
              </a:rPr>
              <a:t> Please note that non-compliance of timelines mentioned above, will lead to </a:t>
            </a:r>
            <a:r>
              <a:rPr lang="en-US" altLang="en-US" sz="1400" b="1" dirty="0" smtClean="0">
                <a:solidFill>
                  <a:srgbClr val="FF0000"/>
                </a:solidFill>
                <a:latin typeface="Calibri" panose="020F0502020204030204" pitchFamily="34" charset="0"/>
              </a:rPr>
              <a:t>delay in process</a:t>
            </a:r>
            <a:endParaRPr lang="en-US" altLang="en-US" sz="1400" b="1" dirty="0">
              <a:solidFill>
                <a:srgbClr val="FF0000"/>
              </a:solidFill>
              <a:latin typeface="Calibri" panose="020F0502020204030204" pitchFamily="34" charset="0"/>
            </a:endParaRPr>
          </a:p>
        </p:txBody>
      </p:sp>
    </p:spTree>
    <p:extLst>
      <p:ext uri="{BB962C8B-B14F-4D97-AF65-F5344CB8AC3E}">
        <p14:creationId xmlns:p14="http://schemas.microsoft.com/office/powerpoint/2010/main" xmlns="" val="502079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4"/>
          <p:cNvSpPr txBox="1">
            <a:spLocks noChangeArrowheads="1"/>
          </p:cNvSpPr>
          <p:nvPr/>
        </p:nvSpPr>
        <p:spPr bwMode="auto">
          <a:xfrm>
            <a:off x="217714" y="228600"/>
            <a:ext cx="8636000" cy="5078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spcBef>
                <a:spcPct val="50000"/>
              </a:spcBef>
            </a:pPr>
            <a:r>
              <a:rPr lang="en-US" altLang="en-US" sz="2700" dirty="0">
                <a:solidFill>
                  <a:schemeClr val="bg1"/>
                </a:solidFill>
                <a:latin typeface="Calibri" panose="020F0502020204030204" pitchFamily="34" charset="0"/>
                <a:ea typeface="+mj-ea"/>
                <a:cs typeface="+mj-cs"/>
              </a:rPr>
              <a:t>Non-Cashless Claims Process</a:t>
            </a:r>
          </a:p>
        </p:txBody>
      </p:sp>
      <p:sp>
        <p:nvSpPr>
          <p:cNvPr id="134150" name="Rectangle 6"/>
          <p:cNvSpPr>
            <a:spLocks noChangeArrowheads="1"/>
          </p:cNvSpPr>
          <p:nvPr/>
        </p:nvSpPr>
        <p:spPr bwMode="auto">
          <a:xfrm>
            <a:off x="508000" y="1032164"/>
            <a:ext cx="1886857" cy="609600"/>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ja-JP" dirty="0" smtClean="0">
                <a:latin typeface="Calibri" panose="020F0502020204030204" pitchFamily="34" charset="0"/>
                <a:ea typeface="MS Mincho" panose="02020609040205080304" pitchFamily="49" charset="-128"/>
              </a:rPr>
              <a:t>If Insured </a:t>
            </a:r>
            <a:r>
              <a:rPr lang="en-US" altLang="ja-JP" dirty="0">
                <a:latin typeface="Calibri" panose="020F0502020204030204" pitchFamily="34" charset="0"/>
                <a:ea typeface="MS Mincho" panose="02020609040205080304" pitchFamily="49" charset="-128"/>
              </a:rPr>
              <a:t>admitted </a:t>
            </a:r>
            <a:r>
              <a:rPr lang="en-US" altLang="ja-JP" dirty="0" smtClean="0">
                <a:latin typeface="Calibri" panose="020F0502020204030204" pitchFamily="34" charset="0"/>
                <a:ea typeface="MS Mincho" panose="02020609040205080304" pitchFamily="49" charset="-128"/>
              </a:rPr>
              <a:t>in non network hospital all </a:t>
            </a:r>
            <a:r>
              <a:rPr lang="en-US" altLang="ja-JP" dirty="0">
                <a:latin typeface="Calibri" panose="020F0502020204030204" pitchFamily="34" charset="0"/>
                <a:ea typeface="MS Mincho" panose="02020609040205080304" pitchFamily="49" charset="-128"/>
              </a:rPr>
              <a:t>payments made by </a:t>
            </a:r>
            <a:r>
              <a:rPr lang="en-US" altLang="ja-JP" dirty="0" smtClean="0">
                <a:latin typeface="Calibri" panose="020F0502020204030204" pitchFamily="34" charset="0"/>
                <a:ea typeface="MS Mincho" panose="02020609040205080304" pitchFamily="49" charset="-128"/>
              </a:rPr>
              <a:t>insured only.</a:t>
            </a:r>
            <a:endParaRPr lang="en-US" altLang="en-US" dirty="0">
              <a:latin typeface="Calibri" panose="020F0502020204030204" pitchFamily="34" charset="0"/>
              <a:ea typeface="MS Mincho" panose="02020609040205080304" pitchFamily="49" charset="-128"/>
            </a:endParaRPr>
          </a:p>
        </p:txBody>
      </p:sp>
      <p:cxnSp>
        <p:nvCxnSpPr>
          <p:cNvPr id="134151" name="AutoShape 7"/>
          <p:cNvCxnSpPr>
            <a:cxnSpLocks noChangeShapeType="1"/>
          </p:cNvCxnSpPr>
          <p:nvPr/>
        </p:nvCxnSpPr>
        <p:spPr bwMode="auto">
          <a:xfrm>
            <a:off x="2227490" y="1447800"/>
            <a:ext cx="94796" cy="0"/>
          </a:xfrm>
          <a:prstGeom prst="straightConnector1">
            <a:avLst/>
          </a:prstGeom>
          <a:noFill/>
          <a:ln w="9525">
            <a:solidFill>
              <a:srgbClr val="003366"/>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4154" name="Rectangle 10"/>
          <p:cNvSpPr>
            <a:spLocks noChangeArrowheads="1"/>
          </p:cNvSpPr>
          <p:nvPr/>
        </p:nvSpPr>
        <p:spPr bwMode="auto">
          <a:xfrm>
            <a:off x="2902858" y="1032164"/>
            <a:ext cx="1886857" cy="609600"/>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ja-JP" dirty="0">
                <a:latin typeface="Calibri" panose="020F0502020204030204" pitchFamily="34" charset="0"/>
                <a:ea typeface="MS Mincho" panose="02020609040205080304" pitchFamily="49" charset="-128"/>
              </a:rPr>
              <a:t>Insured sends relevant </a:t>
            </a:r>
            <a:r>
              <a:rPr lang="en-US" altLang="ja-JP" dirty="0" smtClean="0">
                <a:latin typeface="Calibri" panose="020F0502020204030204" pitchFamily="34" charset="0"/>
                <a:ea typeface="MS Mincho" panose="02020609040205080304" pitchFamily="49" charset="-128"/>
              </a:rPr>
              <a:t>original documents as per checklist </a:t>
            </a:r>
            <a:r>
              <a:rPr lang="en-US" altLang="ja-JP" dirty="0">
                <a:latin typeface="Calibri" panose="020F0502020204030204" pitchFamily="34" charset="0"/>
                <a:ea typeface="MS Mincho" panose="02020609040205080304" pitchFamily="49" charset="-128"/>
              </a:rPr>
              <a:t>to </a:t>
            </a:r>
            <a:r>
              <a:rPr lang="en-US" altLang="ja-JP" dirty="0" smtClean="0">
                <a:latin typeface="Calibri" panose="020F0502020204030204" pitchFamily="34" charset="0"/>
                <a:ea typeface="MS Mincho" panose="02020609040205080304" pitchFamily="49" charset="-128"/>
              </a:rPr>
              <a:t>MD India  </a:t>
            </a:r>
            <a:r>
              <a:rPr lang="en-US" altLang="ja-JP" dirty="0">
                <a:latin typeface="Calibri" panose="020F0502020204030204" pitchFamily="34" charset="0"/>
                <a:ea typeface="MS Mincho" panose="02020609040205080304" pitchFamily="49" charset="-128"/>
              </a:rPr>
              <a:t>office within </a:t>
            </a:r>
            <a:r>
              <a:rPr lang="en-US" altLang="ja-JP" dirty="0" smtClean="0">
                <a:latin typeface="Calibri" panose="020F0502020204030204" pitchFamily="34" charset="0"/>
                <a:ea typeface="MS Mincho" panose="02020609040205080304" pitchFamily="49" charset="-128"/>
              </a:rPr>
              <a:t>30 </a:t>
            </a:r>
            <a:r>
              <a:rPr lang="en-US" altLang="ja-JP" dirty="0">
                <a:latin typeface="Calibri" panose="020F0502020204030204" pitchFamily="34" charset="0"/>
                <a:ea typeface="MS Mincho" panose="02020609040205080304" pitchFamily="49" charset="-128"/>
              </a:rPr>
              <a:t>working days of discharge</a:t>
            </a:r>
          </a:p>
        </p:txBody>
      </p:sp>
      <p:cxnSp>
        <p:nvCxnSpPr>
          <p:cNvPr id="134156" name="AutoShape 12"/>
          <p:cNvCxnSpPr>
            <a:cxnSpLocks noChangeShapeType="1"/>
            <a:stCxn id="134150" idx="3"/>
            <a:endCxn id="134154" idx="1"/>
          </p:cNvCxnSpPr>
          <p:nvPr/>
        </p:nvCxnSpPr>
        <p:spPr bwMode="auto">
          <a:xfrm>
            <a:off x="2394857" y="1336964"/>
            <a:ext cx="508001" cy="0"/>
          </a:xfrm>
          <a:prstGeom prst="straightConnector1">
            <a:avLst/>
          </a:prstGeom>
          <a:noFill/>
          <a:ln w="9525">
            <a:solidFill>
              <a:srgbClr val="003366"/>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4158" name="AutoShape 14"/>
          <p:cNvCxnSpPr>
            <a:cxnSpLocks noChangeShapeType="1"/>
          </p:cNvCxnSpPr>
          <p:nvPr/>
        </p:nvCxnSpPr>
        <p:spPr bwMode="auto">
          <a:xfrm rot="5400000">
            <a:off x="2276983" y="905165"/>
            <a:ext cx="431799" cy="1905000"/>
          </a:xfrm>
          <a:prstGeom prst="bentConnector3">
            <a:avLst>
              <a:gd name="adj1" fmla="val 50000"/>
            </a:avLst>
          </a:prstGeom>
          <a:noFill/>
          <a:ln w="9525">
            <a:solidFill>
              <a:srgbClr val="003366"/>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4159" name="Rectangle 15"/>
          <p:cNvSpPr>
            <a:spLocks noChangeArrowheads="1"/>
          </p:cNvSpPr>
          <p:nvPr/>
        </p:nvSpPr>
        <p:spPr bwMode="auto">
          <a:xfrm>
            <a:off x="2394857" y="3352800"/>
            <a:ext cx="1959429" cy="495300"/>
          </a:xfrm>
          <a:prstGeom prst="rect">
            <a:avLst/>
          </a:prstGeom>
          <a:solidFill>
            <a:srgbClr val="DDDDDD">
              <a:alpha val="70195"/>
            </a:srgbClr>
          </a:solidFill>
          <a:ln w="19050" algn="ctr">
            <a:solidFill>
              <a:srgbClr val="006699"/>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ja-JP" dirty="0" smtClean="0">
                <a:latin typeface="Calibri" panose="020F0502020204030204" pitchFamily="34" charset="0"/>
                <a:ea typeface="MS Mincho" panose="02020609040205080304" pitchFamily="49" charset="-128"/>
              </a:rPr>
              <a:t>MD India and Insurer will reject the claim as per policy term and condition.</a:t>
            </a:r>
            <a:endParaRPr lang="en-US" altLang="ja-JP" dirty="0">
              <a:latin typeface="Calibri" panose="020F0502020204030204" pitchFamily="34" charset="0"/>
              <a:ea typeface="MS Mincho" panose="02020609040205080304" pitchFamily="49" charset="-128"/>
            </a:endParaRPr>
          </a:p>
        </p:txBody>
      </p:sp>
      <p:sp>
        <p:nvSpPr>
          <p:cNvPr id="134164" name="AutoShape 20"/>
          <p:cNvSpPr>
            <a:spLocks noChangeArrowheads="1"/>
          </p:cNvSpPr>
          <p:nvPr/>
        </p:nvSpPr>
        <p:spPr bwMode="auto">
          <a:xfrm>
            <a:off x="290286" y="2073563"/>
            <a:ext cx="2202596" cy="949037"/>
          </a:xfrm>
          <a:prstGeom prst="diamond">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en-US" dirty="0" smtClean="0">
                <a:latin typeface="Calibri" panose="020F0502020204030204" pitchFamily="34" charset="0"/>
                <a:ea typeface="MS Mincho" panose="02020609040205080304" pitchFamily="49" charset="-128"/>
              </a:rPr>
              <a:t>MD India will decide the eligibility of claim, is claim payable?</a:t>
            </a:r>
            <a:endParaRPr lang="en-US" altLang="en-US" dirty="0">
              <a:latin typeface="Calibri" panose="020F0502020204030204" pitchFamily="34" charset="0"/>
              <a:ea typeface="MS Mincho" panose="02020609040205080304" pitchFamily="49" charset="-128"/>
            </a:endParaRPr>
          </a:p>
        </p:txBody>
      </p:sp>
      <p:cxnSp>
        <p:nvCxnSpPr>
          <p:cNvPr id="134167" name="AutoShape 23"/>
          <p:cNvCxnSpPr>
            <a:cxnSpLocks noChangeShapeType="1"/>
            <a:stCxn id="134164" idx="2"/>
            <a:endCxn id="134159" idx="1"/>
          </p:cNvCxnSpPr>
          <p:nvPr/>
        </p:nvCxnSpPr>
        <p:spPr bwMode="auto">
          <a:xfrm rot="16200000" flipH="1">
            <a:off x="1604295" y="2809888"/>
            <a:ext cx="577850" cy="1003273"/>
          </a:xfrm>
          <a:prstGeom prst="bentConnector2">
            <a:avLst/>
          </a:prstGeom>
          <a:noFill/>
          <a:ln w="9525">
            <a:solidFill>
              <a:srgbClr val="003366"/>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4168" name="Rectangle 24"/>
          <p:cNvSpPr>
            <a:spLocks noChangeArrowheads="1"/>
          </p:cNvSpPr>
          <p:nvPr/>
        </p:nvSpPr>
        <p:spPr bwMode="auto">
          <a:xfrm>
            <a:off x="435429" y="4457700"/>
            <a:ext cx="1886857" cy="609600"/>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ja-JP" dirty="0" smtClean="0">
                <a:latin typeface="Calibri" panose="020F0502020204030204" pitchFamily="34" charset="0"/>
                <a:ea typeface="MS Mincho" panose="02020609040205080304" pitchFamily="49" charset="-128"/>
              </a:rPr>
              <a:t>MD India will check </a:t>
            </a:r>
            <a:r>
              <a:rPr lang="en-US" altLang="ja-JP" dirty="0">
                <a:latin typeface="Calibri" panose="020F0502020204030204" pitchFamily="34" charset="0"/>
                <a:ea typeface="MS Mincho" panose="02020609040205080304" pitchFamily="49" charset="-128"/>
              </a:rPr>
              <a:t>document sufficiency </a:t>
            </a:r>
            <a:endParaRPr lang="en-US" altLang="en-US" dirty="0">
              <a:latin typeface="Calibri" panose="020F0502020204030204" pitchFamily="34" charset="0"/>
              <a:ea typeface="MS Mincho" panose="02020609040205080304" pitchFamily="49" charset="-128"/>
            </a:endParaRPr>
          </a:p>
        </p:txBody>
      </p:sp>
      <p:cxnSp>
        <p:nvCxnSpPr>
          <p:cNvPr id="134169" name="AutoShape 25"/>
          <p:cNvCxnSpPr>
            <a:cxnSpLocks noChangeShapeType="1"/>
            <a:stCxn id="134164" idx="1"/>
            <a:endCxn id="134168" idx="1"/>
          </p:cNvCxnSpPr>
          <p:nvPr/>
        </p:nvCxnSpPr>
        <p:spPr bwMode="auto">
          <a:xfrm rot="10800000" flipH="1" flipV="1">
            <a:off x="290285" y="2548082"/>
            <a:ext cx="145143" cy="2214418"/>
          </a:xfrm>
          <a:prstGeom prst="bentConnector3">
            <a:avLst>
              <a:gd name="adj1" fmla="val -157500"/>
            </a:avLst>
          </a:prstGeom>
          <a:noFill/>
          <a:ln w="9525">
            <a:solidFill>
              <a:srgbClr val="003366"/>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4170" name="Text Box 26"/>
          <p:cNvSpPr txBox="1">
            <a:spLocks noChangeArrowheads="1"/>
          </p:cNvSpPr>
          <p:nvPr/>
        </p:nvSpPr>
        <p:spPr bwMode="auto">
          <a:xfrm>
            <a:off x="1173238" y="2971800"/>
            <a:ext cx="435429"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spcBef>
                <a:spcPct val="50000"/>
              </a:spcBef>
            </a:pPr>
            <a:r>
              <a:rPr lang="en-US" altLang="en-US" sz="1200">
                <a:latin typeface="Calibri" panose="020F0502020204030204" pitchFamily="34" charset="0"/>
              </a:rPr>
              <a:t>No</a:t>
            </a:r>
          </a:p>
        </p:txBody>
      </p:sp>
      <p:sp>
        <p:nvSpPr>
          <p:cNvPr id="134171" name="Text Box 27"/>
          <p:cNvSpPr txBox="1">
            <a:spLocks noChangeArrowheads="1"/>
          </p:cNvSpPr>
          <p:nvPr/>
        </p:nvSpPr>
        <p:spPr bwMode="auto">
          <a:xfrm>
            <a:off x="24190" y="2620964"/>
            <a:ext cx="48381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spcBef>
                <a:spcPct val="50000"/>
              </a:spcBef>
            </a:pPr>
            <a:r>
              <a:rPr lang="en-US" altLang="en-US" sz="1200" dirty="0" smtClean="0">
                <a:latin typeface="Calibri" panose="020F0502020204030204" pitchFamily="34" charset="0"/>
              </a:rPr>
              <a:t>If Yes</a:t>
            </a:r>
            <a:endParaRPr lang="en-US" altLang="en-US" sz="1200" dirty="0">
              <a:latin typeface="Calibri" panose="020F0502020204030204" pitchFamily="34" charset="0"/>
            </a:endParaRPr>
          </a:p>
        </p:txBody>
      </p:sp>
      <p:sp>
        <p:nvSpPr>
          <p:cNvPr id="134172" name="AutoShape 28"/>
          <p:cNvSpPr>
            <a:spLocks noChangeArrowheads="1"/>
          </p:cNvSpPr>
          <p:nvPr/>
        </p:nvSpPr>
        <p:spPr bwMode="auto">
          <a:xfrm>
            <a:off x="2612572" y="4343400"/>
            <a:ext cx="1886857" cy="838200"/>
          </a:xfrm>
          <a:prstGeom prst="diamond">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en-US" dirty="0">
                <a:latin typeface="Calibri" panose="020F0502020204030204" pitchFamily="34" charset="0"/>
                <a:ea typeface="MS Mincho" panose="02020609040205080304" pitchFamily="49" charset="-128"/>
              </a:rPr>
              <a:t>Is documentation complete           as required</a:t>
            </a:r>
          </a:p>
        </p:txBody>
      </p:sp>
      <p:cxnSp>
        <p:nvCxnSpPr>
          <p:cNvPr id="134173" name="AutoShape 29"/>
          <p:cNvCxnSpPr>
            <a:cxnSpLocks noChangeShapeType="1"/>
            <a:stCxn id="134168" idx="3"/>
            <a:endCxn id="134172" idx="1"/>
          </p:cNvCxnSpPr>
          <p:nvPr/>
        </p:nvCxnSpPr>
        <p:spPr bwMode="auto">
          <a:xfrm>
            <a:off x="2322286" y="4762500"/>
            <a:ext cx="290286" cy="0"/>
          </a:xfrm>
          <a:prstGeom prst="straightConnector1">
            <a:avLst/>
          </a:prstGeom>
          <a:noFill/>
          <a:ln w="9525">
            <a:solidFill>
              <a:srgbClr val="003366"/>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4175" name="Rectangle 31"/>
          <p:cNvSpPr>
            <a:spLocks noChangeArrowheads="1"/>
          </p:cNvSpPr>
          <p:nvPr/>
        </p:nvSpPr>
        <p:spPr bwMode="auto">
          <a:xfrm>
            <a:off x="4862286" y="4457700"/>
            <a:ext cx="1886857" cy="609600"/>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ja-JP" dirty="0">
                <a:latin typeface="Calibri" panose="020F0502020204030204" pitchFamily="34" charset="0"/>
                <a:ea typeface="MS Mincho" panose="02020609040205080304" pitchFamily="49" charset="-128"/>
              </a:rPr>
              <a:t>Claims processing </a:t>
            </a:r>
            <a:r>
              <a:rPr lang="en-US" altLang="ja-JP" dirty="0" smtClean="0">
                <a:latin typeface="Calibri" panose="020F0502020204030204" pitchFamily="34" charset="0"/>
                <a:ea typeface="MS Mincho" panose="02020609040205080304" pitchFamily="49" charset="-128"/>
              </a:rPr>
              <a:t>will be done</a:t>
            </a:r>
            <a:endParaRPr lang="en-US" altLang="ja-JP" dirty="0">
              <a:latin typeface="Calibri" panose="020F0502020204030204" pitchFamily="34" charset="0"/>
              <a:ea typeface="MS Mincho" panose="02020609040205080304" pitchFamily="49" charset="-128"/>
            </a:endParaRPr>
          </a:p>
        </p:txBody>
      </p:sp>
      <p:cxnSp>
        <p:nvCxnSpPr>
          <p:cNvPr id="134176" name="AutoShape 32"/>
          <p:cNvCxnSpPr>
            <a:cxnSpLocks noChangeShapeType="1"/>
            <a:stCxn id="134172" idx="3"/>
            <a:endCxn id="134175" idx="1"/>
          </p:cNvCxnSpPr>
          <p:nvPr/>
        </p:nvCxnSpPr>
        <p:spPr bwMode="auto">
          <a:xfrm>
            <a:off x="4499429" y="4762500"/>
            <a:ext cx="362857" cy="0"/>
          </a:xfrm>
          <a:prstGeom prst="straightConnector1">
            <a:avLst/>
          </a:prstGeom>
          <a:noFill/>
          <a:ln w="9525">
            <a:solidFill>
              <a:srgbClr val="003366"/>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4177" name="Rectangle 33"/>
          <p:cNvSpPr>
            <a:spLocks noChangeArrowheads="1"/>
          </p:cNvSpPr>
          <p:nvPr/>
        </p:nvSpPr>
        <p:spPr bwMode="auto">
          <a:xfrm>
            <a:off x="4891013" y="5410200"/>
            <a:ext cx="1882321" cy="609600"/>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ja-JP" dirty="0" smtClean="0">
                <a:latin typeface="Calibri" panose="020F0502020204030204" pitchFamily="34" charset="0"/>
                <a:ea typeface="MS Mincho" panose="02020609040205080304" pitchFamily="49" charset="-128"/>
              </a:rPr>
              <a:t>MD India will Send </a:t>
            </a:r>
            <a:r>
              <a:rPr lang="en-US" altLang="ja-JP" dirty="0">
                <a:latin typeface="Calibri" panose="020F0502020204030204" pitchFamily="34" charset="0"/>
                <a:ea typeface="MS Mincho" panose="02020609040205080304" pitchFamily="49" charset="-128"/>
              </a:rPr>
              <a:t>mail about deficiency and document requirement</a:t>
            </a:r>
          </a:p>
        </p:txBody>
      </p:sp>
      <p:cxnSp>
        <p:nvCxnSpPr>
          <p:cNvPr id="134178" name="AutoShape 34"/>
          <p:cNvCxnSpPr>
            <a:cxnSpLocks noChangeShapeType="1"/>
            <a:stCxn id="134172" idx="2"/>
            <a:endCxn id="134177" idx="1"/>
          </p:cNvCxnSpPr>
          <p:nvPr/>
        </p:nvCxnSpPr>
        <p:spPr bwMode="auto">
          <a:xfrm rot="16200000" flipH="1">
            <a:off x="3956807" y="4780794"/>
            <a:ext cx="533400" cy="1335012"/>
          </a:xfrm>
          <a:prstGeom prst="bentConnector2">
            <a:avLst/>
          </a:prstGeom>
          <a:noFill/>
          <a:ln w="9525">
            <a:solidFill>
              <a:srgbClr val="003366"/>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4179" name="Oval 35"/>
          <p:cNvSpPr>
            <a:spLocks noChangeArrowheads="1"/>
          </p:cNvSpPr>
          <p:nvPr/>
        </p:nvSpPr>
        <p:spPr bwMode="auto">
          <a:xfrm>
            <a:off x="7184571" y="5486400"/>
            <a:ext cx="435429" cy="457200"/>
          </a:xfrm>
          <a:prstGeom prst="ellipse">
            <a:avLst/>
          </a:prstGeom>
          <a:noFill/>
          <a:ln w="19050" algn="ctr">
            <a:solidFill>
              <a:srgbClr val="006699"/>
            </a:solidFill>
            <a:round/>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en-US">
                <a:latin typeface="Calibri" panose="020F0502020204030204" pitchFamily="34" charset="0"/>
                <a:ea typeface="MS Mincho" panose="02020609040205080304" pitchFamily="49" charset="-128"/>
              </a:rPr>
              <a:t>A</a:t>
            </a:r>
          </a:p>
        </p:txBody>
      </p:sp>
      <p:cxnSp>
        <p:nvCxnSpPr>
          <p:cNvPr id="134180" name="AutoShape 36"/>
          <p:cNvCxnSpPr>
            <a:cxnSpLocks noChangeShapeType="1"/>
            <a:stCxn id="134177" idx="3"/>
            <a:endCxn id="134179" idx="2"/>
          </p:cNvCxnSpPr>
          <p:nvPr/>
        </p:nvCxnSpPr>
        <p:spPr bwMode="auto">
          <a:xfrm>
            <a:off x="6782405" y="5715000"/>
            <a:ext cx="393095" cy="0"/>
          </a:xfrm>
          <a:prstGeom prst="straightConnector1">
            <a:avLst/>
          </a:prstGeom>
          <a:noFill/>
          <a:ln w="9525">
            <a:solidFill>
              <a:srgbClr val="003366"/>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4183" name="Rectangle 39"/>
          <p:cNvSpPr>
            <a:spLocks noChangeArrowheads="1"/>
          </p:cNvSpPr>
          <p:nvPr/>
        </p:nvSpPr>
        <p:spPr bwMode="auto">
          <a:xfrm>
            <a:off x="7015238" y="4457700"/>
            <a:ext cx="1886857" cy="839788"/>
          </a:xfrm>
          <a:prstGeom prst="rect">
            <a:avLst/>
          </a:prstGeom>
          <a:noFill/>
          <a:ln w="19050" algn="ctr">
            <a:solidFill>
              <a:srgbClr val="006699"/>
            </a:solidFill>
            <a:miter lim="800000"/>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r>
              <a:rPr lang="en-US" altLang="en-US" dirty="0" smtClean="0">
                <a:latin typeface="Calibri" panose="020F0502020204030204" pitchFamily="34" charset="0"/>
                <a:ea typeface="MS Mincho" panose="02020609040205080304" pitchFamily="49" charset="-128"/>
              </a:rPr>
              <a:t>Payment will get credited in employee account</a:t>
            </a:r>
            <a:endParaRPr lang="en-US" altLang="en-US" dirty="0">
              <a:latin typeface="Calibri" panose="020F0502020204030204" pitchFamily="34" charset="0"/>
              <a:ea typeface="MS Mincho" panose="02020609040205080304" pitchFamily="49" charset="-128"/>
            </a:endParaRPr>
          </a:p>
        </p:txBody>
      </p:sp>
      <p:cxnSp>
        <p:nvCxnSpPr>
          <p:cNvPr id="134184" name="AutoShape 40"/>
          <p:cNvCxnSpPr>
            <a:cxnSpLocks noChangeShapeType="1"/>
            <a:stCxn id="134175" idx="3"/>
            <a:endCxn id="134183" idx="1"/>
          </p:cNvCxnSpPr>
          <p:nvPr/>
        </p:nvCxnSpPr>
        <p:spPr bwMode="auto">
          <a:xfrm>
            <a:off x="6749143" y="4762500"/>
            <a:ext cx="266095" cy="115888"/>
          </a:xfrm>
          <a:prstGeom prst="bentConnector3">
            <a:avLst>
              <a:gd name="adj1" fmla="val 50000"/>
            </a:avLst>
          </a:prstGeom>
          <a:noFill/>
          <a:ln w="9525">
            <a:solidFill>
              <a:srgbClr val="003366"/>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34185" name="Text Box 41"/>
          <p:cNvSpPr txBox="1">
            <a:spLocks noChangeArrowheads="1"/>
          </p:cNvSpPr>
          <p:nvPr/>
        </p:nvSpPr>
        <p:spPr bwMode="auto">
          <a:xfrm>
            <a:off x="4354286" y="4738689"/>
            <a:ext cx="435429"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spcBef>
                <a:spcPct val="50000"/>
              </a:spcBef>
            </a:pPr>
            <a:r>
              <a:rPr lang="en-US" altLang="en-US" sz="1200">
                <a:latin typeface="Calibri" panose="020F0502020204030204" pitchFamily="34" charset="0"/>
              </a:rPr>
              <a:t>Yes</a:t>
            </a:r>
          </a:p>
        </p:txBody>
      </p:sp>
      <p:sp>
        <p:nvSpPr>
          <p:cNvPr id="134186" name="Text Box 42"/>
          <p:cNvSpPr txBox="1">
            <a:spLocks noChangeArrowheads="1"/>
          </p:cNvSpPr>
          <p:nvPr/>
        </p:nvSpPr>
        <p:spPr bwMode="auto">
          <a:xfrm>
            <a:off x="3459238" y="5160964"/>
            <a:ext cx="435429"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lgn="ctr" eaLnBrk="1" hangingPunct="1">
              <a:spcBef>
                <a:spcPct val="50000"/>
              </a:spcBef>
            </a:pPr>
            <a:r>
              <a:rPr lang="en-US" altLang="en-US" sz="1200">
                <a:latin typeface="Calibri" panose="020F0502020204030204" pitchFamily="34" charset="0"/>
              </a:rPr>
              <a:t>No</a:t>
            </a:r>
          </a:p>
        </p:txBody>
      </p:sp>
      <p:sp>
        <p:nvSpPr>
          <p:cNvPr id="134188" name="Oval 44"/>
          <p:cNvSpPr>
            <a:spLocks noChangeArrowheads="1"/>
          </p:cNvSpPr>
          <p:nvPr/>
        </p:nvSpPr>
        <p:spPr bwMode="auto">
          <a:xfrm>
            <a:off x="6501741" y="1209963"/>
            <a:ext cx="2394857" cy="1295400"/>
          </a:xfrm>
          <a:prstGeom prst="ellipse">
            <a:avLst/>
          </a:prstGeom>
          <a:noFill/>
          <a:ln w="19050" algn="ctr">
            <a:solidFill>
              <a:srgbClr val="006699"/>
            </a:solidFill>
            <a:prstDash val="dash"/>
            <a:round/>
            <a:headEnd/>
            <a:tailEnd/>
          </a:ln>
          <a:effectLst/>
          <a:extLst>
            <a:ext uri="{909E8E84-426E-40DD-AFC4-6F175D3DCCD1}">
              <a14:hiddenFill xmlns:a14="http://schemas.microsoft.com/office/drawing/2010/main" xmlns="">
                <a:solidFill>
                  <a:srgbClr val="FFCC99">
                    <a:alpha val="70195"/>
                  </a:srgbClr>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endParaRPr lang="en-US" altLang="ja-JP" sz="400" dirty="0">
              <a:latin typeface="Calibri" panose="020F0502020204030204" pitchFamily="34" charset="0"/>
              <a:ea typeface="MS Mincho" panose="02020609040205080304" pitchFamily="49" charset="-128"/>
            </a:endParaRPr>
          </a:p>
          <a:p>
            <a:pPr eaLnBrk="1" hangingPunct="1">
              <a:buFontTx/>
              <a:buChar char="•"/>
            </a:pPr>
            <a:r>
              <a:rPr lang="en-US" altLang="ja-JP" dirty="0">
                <a:latin typeface="Calibri" panose="020F0502020204030204" pitchFamily="34" charset="0"/>
                <a:ea typeface="MS Mincho" panose="02020609040205080304" pitchFamily="49" charset="-128"/>
              </a:rPr>
              <a:t>The </a:t>
            </a:r>
            <a:r>
              <a:rPr lang="en-US" altLang="ja-JP" dirty="0" smtClean="0">
                <a:latin typeface="Calibri" panose="020F0502020204030204" pitchFamily="34" charset="0"/>
                <a:ea typeface="MS Mincho" panose="02020609040205080304" pitchFamily="49" charset="-128"/>
              </a:rPr>
              <a:t>claim form should </a:t>
            </a:r>
            <a:r>
              <a:rPr lang="en-US" altLang="ja-JP" dirty="0">
                <a:latin typeface="Calibri" panose="020F0502020204030204" pitchFamily="34" charset="0"/>
                <a:ea typeface="MS Mincho" panose="02020609040205080304" pitchFamily="49" charset="-128"/>
              </a:rPr>
              <a:t>contain clearly the </a:t>
            </a:r>
            <a:r>
              <a:rPr lang="en-US" altLang="ja-JP" dirty="0" smtClean="0">
                <a:latin typeface="Calibri" panose="020F0502020204030204" pitchFamily="34" charset="0"/>
                <a:ea typeface="MS Mincho" panose="02020609040205080304" pitchFamily="49" charset="-128"/>
              </a:rPr>
              <a:t>Employee </a:t>
            </a:r>
            <a:r>
              <a:rPr lang="en-US" altLang="ja-JP" dirty="0">
                <a:latin typeface="Calibri" panose="020F0502020204030204" pitchFamily="34" charset="0"/>
                <a:ea typeface="MS Mincho" panose="02020609040205080304" pitchFamily="49" charset="-128"/>
              </a:rPr>
              <a:t>ID &amp; </a:t>
            </a:r>
            <a:r>
              <a:rPr lang="en-US" altLang="ja-JP" dirty="0" smtClean="0">
                <a:latin typeface="Calibri" panose="020F0502020204030204" pitchFamily="34" charset="0"/>
                <a:ea typeface="MS Mincho" panose="02020609040205080304" pitchFamily="49" charset="-128"/>
              </a:rPr>
              <a:t>employee </a:t>
            </a:r>
            <a:r>
              <a:rPr lang="en-US" altLang="ja-JP" dirty="0">
                <a:latin typeface="Calibri" panose="020F0502020204030204" pitchFamily="34" charset="0"/>
                <a:ea typeface="MS Mincho" panose="02020609040205080304" pitchFamily="49" charset="-128"/>
              </a:rPr>
              <a:t>e-mail </a:t>
            </a:r>
            <a:endParaRPr lang="en-US" altLang="ja-JP" dirty="0" smtClean="0">
              <a:latin typeface="Calibri" panose="020F0502020204030204" pitchFamily="34" charset="0"/>
              <a:ea typeface="MS Mincho" panose="02020609040205080304" pitchFamily="49" charset="-128"/>
            </a:endParaRPr>
          </a:p>
          <a:p>
            <a:pPr eaLnBrk="1" hangingPunct="1">
              <a:buFontTx/>
              <a:buChar char="•"/>
            </a:pPr>
            <a:r>
              <a:rPr lang="en-US" altLang="en-US" dirty="0" smtClean="0">
                <a:latin typeface="Calibri" panose="020F0502020204030204" pitchFamily="34" charset="0"/>
                <a:ea typeface="MS Mincho" panose="02020609040205080304" pitchFamily="49" charset="-128"/>
              </a:rPr>
              <a:t>Employee should keep a set of  photocopy documents with him.</a:t>
            </a:r>
            <a:endParaRPr lang="en-US" altLang="en-US" dirty="0">
              <a:latin typeface="Calibri" panose="020F0502020204030204" pitchFamily="34" charset="0"/>
              <a:ea typeface="MS Mincho" panose="02020609040205080304" pitchFamily="49" charset="-128"/>
            </a:endParaRPr>
          </a:p>
        </p:txBody>
      </p:sp>
    </p:spTree>
    <p:extLst>
      <p:ext uri="{BB962C8B-B14F-4D97-AF65-F5344CB8AC3E}">
        <p14:creationId xmlns:p14="http://schemas.microsoft.com/office/powerpoint/2010/main" xmlns="" val="2123133506"/>
      </p:ext>
    </p:extLst>
  </p:cSld>
  <p:clrMapOvr>
    <a:masterClrMapping/>
  </p:clrMapOvr>
  <p:transition advClick="0">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34150"/>
                                        </p:tgtEl>
                                        <p:attrNameLst>
                                          <p:attrName>style.visibility</p:attrName>
                                        </p:attrNameLst>
                                      </p:cBhvr>
                                      <p:to>
                                        <p:strVal val="visible"/>
                                      </p:to>
                                    </p:set>
                                    <p:anim calcmode="lin" valueType="num">
                                      <p:cBhvr additive="base">
                                        <p:cTn id="7" dur="500" fill="hold"/>
                                        <p:tgtEl>
                                          <p:spTgt spid="134150"/>
                                        </p:tgtEl>
                                        <p:attrNameLst>
                                          <p:attrName>ppt_x</p:attrName>
                                        </p:attrNameLst>
                                      </p:cBhvr>
                                      <p:tavLst>
                                        <p:tav tm="0">
                                          <p:val>
                                            <p:strVal val="0-#ppt_w/2"/>
                                          </p:val>
                                        </p:tav>
                                        <p:tav tm="100000">
                                          <p:val>
                                            <p:strVal val="#ppt_x"/>
                                          </p:val>
                                        </p:tav>
                                      </p:tavLst>
                                    </p:anim>
                                    <p:anim calcmode="lin" valueType="num">
                                      <p:cBhvr additive="base">
                                        <p:cTn id="8" dur="500" fill="hold"/>
                                        <p:tgtEl>
                                          <p:spTgt spid="134150"/>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34151"/>
                                        </p:tgtEl>
                                        <p:attrNameLst>
                                          <p:attrName>style.visibility</p:attrName>
                                        </p:attrNameLst>
                                      </p:cBhvr>
                                      <p:to>
                                        <p:strVal val="visible"/>
                                      </p:to>
                                    </p:set>
                                    <p:anim calcmode="lin" valueType="num">
                                      <p:cBhvr additive="base">
                                        <p:cTn id="11" dur="500" fill="hold"/>
                                        <p:tgtEl>
                                          <p:spTgt spid="134151"/>
                                        </p:tgtEl>
                                        <p:attrNameLst>
                                          <p:attrName>ppt_x</p:attrName>
                                        </p:attrNameLst>
                                      </p:cBhvr>
                                      <p:tavLst>
                                        <p:tav tm="0">
                                          <p:val>
                                            <p:strVal val="0-#ppt_w/2"/>
                                          </p:val>
                                        </p:tav>
                                        <p:tav tm="100000">
                                          <p:val>
                                            <p:strVal val="#ppt_x"/>
                                          </p:val>
                                        </p:tav>
                                      </p:tavLst>
                                    </p:anim>
                                    <p:anim calcmode="lin" valueType="num">
                                      <p:cBhvr additive="base">
                                        <p:cTn id="12" dur="500" fill="hold"/>
                                        <p:tgtEl>
                                          <p:spTgt spid="13415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34154"/>
                                        </p:tgtEl>
                                        <p:attrNameLst>
                                          <p:attrName>style.visibility</p:attrName>
                                        </p:attrNameLst>
                                      </p:cBhvr>
                                      <p:to>
                                        <p:strVal val="visible"/>
                                      </p:to>
                                    </p:set>
                                    <p:anim calcmode="lin" valueType="num">
                                      <p:cBhvr additive="base">
                                        <p:cTn id="15" dur="500" fill="hold"/>
                                        <p:tgtEl>
                                          <p:spTgt spid="134154"/>
                                        </p:tgtEl>
                                        <p:attrNameLst>
                                          <p:attrName>ppt_x</p:attrName>
                                        </p:attrNameLst>
                                      </p:cBhvr>
                                      <p:tavLst>
                                        <p:tav tm="0">
                                          <p:val>
                                            <p:strVal val="0-#ppt_w/2"/>
                                          </p:val>
                                        </p:tav>
                                        <p:tav tm="100000">
                                          <p:val>
                                            <p:strVal val="#ppt_x"/>
                                          </p:val>
                                        </p:tav>
                                      </p:tavLst>
                                    </p:anim>
                                    <p:anim calcmode="lin" valueType="num">
                                      <p:cBhvr additive="base">
                                        <p:cTn id="16" dur="500" fill="hold"/>
                                        <p:tgtEl>
                                          <p:spTgt spid="134154"/>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34156"/>
                                        </p:tgtEl>
                                        <p:attrNameLst>
                                          <p:attrName>style.visibility</p:attrName>
                                        </p:attrNameLst>
                                      </p:cBhvr>
                                      <p:to>
                                        <p:strVal val="visible"/>
                                      </p:to>
                                    </p:set>
                                    <p:anim calcmode="lin" valueType="num">
                                      <p:cBhvr additive="base">
                                        <p:cTn id="19" dur="500" fill="hold"/>
                                        <p:tgtEl>
                                          <p:spTgt spid="134156"/>
                                        </p:tgtEl>
                                        <p:attrNameLst>
                                          <p:attrName>ppt_x</p:attrName>
                                        </p:attrNameLst>
                                      </p:cBhvr>
                                      <p:tavLst>
                                        <p:tav tm="0">
                                          <p:val>
                                            <p:strVal val="0-#ppt_w/2"/>
                                          </p:val>
                                        </p:tav>
                                        <p:tav tm="100000">
                                          <p:val>
                                            <p:strVal val="#ppt_x"/>
                                          </p:val>
                                        </p:tav>
                                      </p:tavLst>
                                    </p:anim>
                                    <p:anim calcmode="lin" valueType="num">
                                      <p:cBhvr additive="base">
                                        <p:cTn id="20" dur="500" fill="hold"/>
                                        <p:tgtEl>
                                          <p:spTgt spid="134156"/>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134158"/>
                                        </p:tgtEl>
                                        <p:attrNameLst>
                                          <p:attrName>style.visibility</p:attrName>
                                        </p:attrNameLst>
                                      </p:cBhvr>
                                      <p:to>
                                        <p:strVal val="visible"/>
                                      </p:to>
                                    </p:set>
                                    <p:anim calcmode="lin" valueType="num">
                                      <p:cBhvr additive="base">
                                        <p:cTn id="23" dur="500" fill="hold"/>
                                        <p:tgtEl>
                                          <p:spTgt spid="134158"/>
                                        </p:tgtEl>
                                        <p:attrNameLst>
                                          <p:attrName>ppt_x</p:attrName>
                                        </p:attrNameLst>
                                      </p:cBhvr>
                                      <p:tavLst>
                                        <p:tav tm="0">
                                          <p:val>
                                            <p:strVal val="1+#ppt_w/2"/>
                                          </p:val>
                                        </p:tav>
                                        <p:tav tm="100000">
                                          <p:val>
                                            <p:strVal val="#ppt_x"/>
                                          </p:val>
                                        </p:tav>
                                      </p:tavLst>
                                    </p:anim>
                                    <p:anim calcmode="lin" valueType="num">
                                      <p:cBhvr additive="base">
                                        <p:cTn id="24" dur="500" fill="hold"/>
                                        <p:tgtEl>
                                          <p:spTgt spid="134158"/>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34159"/>
                                        </p:tgtEl>
                                        <p:attrNameLst>
                                          <p:attrName>style.visibility</p:attrName>
                                        </p:attrNameLst>
                                      </p:cBhvr>
                                      <p:to>
                                        <p:strVal val="visible"/>
                                      </p:to>
                                    </p:set>
                                    <p:anim calcmode="lin" valueType="num">
                                      <p:cBhvr additive="base">
                                        <p:cTn id="27" dur="500" fill="hold"/>
                                        <p:tgtEl>
                                          <p:spTgt spid="134159"/>
                                        </p:tgtEl>
                                        <p:attrNameLst>
                                          <p:attrName>ppt_x</p:attrName>
                                        </p:attrNameLst>
                                      </p:cBhvr>
                                      <p:tavLst>
                                        <p:tav tm="0">
                                          <p:val>
                                            <p:strVal val="1+#ppt_w/2"/>
                                          </p:val>
                                        </p:tav>
                                        <p:tav tm="100000">
                                          <p:val>
                                            <p:strVal val="#ppt_x"/>
                                          </p:val>
                                        </p:tav>
                                      </p:tavLst>
                                    </p:anim>
                                    <p:anim calcmode="lin" valueType="num">
                                      <p:cBhvr additive="base">
                                        <p:cTn id="28" dur="500" fill="hold"/>
                                        <p:tgtEl>
                                          <p:spTgt spid="134159"/>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34164"/>
                                        </p:tgtEl>
                                        <p:attrNameLst>
                                          <p:attrName>style.visibility</p:attrName>
                                        </p:attrNameLst>
                                      </p:cBhvr>
                                      <p:to>
                                        <p:strVal val="visible"/>
                                      </p:to>
                                    </p:set>
                                    <p:anim calcmode="lin" valueType="num">
                                      <p:cBhvr additive="base">
                                        <p:cTn id="31" dur="500" fill="hold"/>
                                        <p:tgtEl>
                                          <p:spTgt spid="134164"/>
                                        </p:tgtEl>
                                        <p:attrNameLst>
                                          <p:attrName>ppt_x</p:attrName>
                                        </p:attrNameLst>
                                      </p:cBhvr>
                                      <p:tavLst>
                                        <p:tav tm="0">
                                          <p:val>
                                            <p:strVal val="1+#ppt_w/2"/>
                                          </p:val>
                                        </p:tav>
                                        <p:tav tm="100000">
                                          <p:val>
                                            <p:strVal val="#ppt_x"/>
                                          </p:val>
                                        </p:tav>
                                      </p:tavLst>
                                    </p:anim>
                                    <p:anim calcmode="lin" valueType="num">
                                      <p:cBhvr additive="base">
                                        <p:cTn id="32" dur="500" fill="hold"/>
                                        <p:tgtEl>
                                          <p:spTgt spid="134164"/>
                                        </p:tgtEl>
                                        <p:attrNameLst>
                                          <p:attrName>ppt_y</p:attrName>
                                        </p:attrNameLst>
                                      </p:cBhvr>
                                      <p:tavLst>
                                        <p:tav tm="0">
                                          <p:val>
                                            <p:strVal val="#ppt_y"/>
                                          </p:val>
                                        </p:tav>
                                        <p:tav tm="100000">
                                          <p:val>
                                            <p:strVal val="#ppt_y"/>
                                          </p:val>
                                        </p:tav>
                                      </p:tavLst>
                                    </p:anim>
                                  </p:childTnLst>
                                </p:cTn>
                              </p:par>
                              <p:par>
                                <p:cTn id="33" presetID="2" presetClass="entr" presetSubtype="2" fill="hold" nodeType="withEffect">
                                  <p:stCondLst>
                                    <p:cond delay="0"/>
                                  </p:stCondLst>
                                  <p:childTnLst>
                                    <p:set>
                                      <p:cBhvr>
                                        <p:cTn id="34" dur="1" fill="hold">
                                          <p:stCondLst>
                                            <p:cond delay="0"/>
                                          </p:stCondLst>
                                        </p:cTn>
                                        <p:tgtEl>
                                          <p:spTgt spid="134167"/>
                                        </p:tgtEl>
                                        <p:attrNameLst>
                                          <p:attrName>style.visibility</p:attrName>
                                        </p:attrNameLst>
                                      </p:cBhvr>
                                      <p:to>
                                        <p:strVal val="visible"/>
                                      </p:to>
                                    </p:set>
                                    <p:anim calcmode="lin" valueType="num">
                                      <p:cBhvr additive="base">
                                        <p:cTn id="35" dur="500" fill="hold"/>
                                        <p:tgtEl>
                                          <p:spTgt spid="134167"/>
                                        </p:tgtEl>
                                        <p:attrNameLst>
                                          <p:attrName>ppt_x</p:attrName>
                                        </p:attrNameLst>
                                      </p:cBhvr>
                                      <p:tavLst>
                                        <p:tav tm="0">
                                          <p:val>
                                            <p:strVal val="1+#ppt_w/2"/>
                                          </p:val>
                                        </p:tav>
                                        <p:tav tm="100000">
                                          <p:val>
                                            <p:strVal val="#ppt_x"/>
                                          </p:val>
                                        </p:tav>
                                      </p:tavLst>
                                    </p:anim>
                                    <p:anim calcmode="lin" valueType="num">
                                      <p:cBhvr additive="base">
                                        <p:cTn id="36" dur="500" fill="hold"/>
                                        <p:tgtEl>
                                          <p:spTgt spid="134167"/>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134170"/>
                                        </p:tgtEl>
                                        <p:attrNameLst>
                                          <p:attrName>style.visibility</p:attrName>
                                        </p:attrNameLst>
                                      </p:cBhvr>
                                      <p:to>
                                        <p:strVal val="visible"/>
                                      </p:to>
                                    </p:set>
                                    <p:anim calcmode="lin" valueType="num">
                                      <p:cBhvr additive="base">
                                        <p:cTn id="39" dur="500" fill="hold"/>
                                        <p:tgtEl>
                                          <p:spTgt spid="134170"/>
                                        </p:tgtEl>
                                        <p:attrNameLst>
                                          <p:attrName>ppt_x</p:attrName>
                                        </p:attrNameLst>
                                      </p:cBhvr>
                                      <p:tavLst>
                                        <p:tav tm="0">
                                          <p:val>
                                            <p:strVal val="1+#ppt_w/2"/>
                                          </p:val>
                                        </p:tav>
                                        <p:tav tm="100000">
                                          <p:val>
                                            <p:strVal val="#ppt_x"/>
                                          </p:val>
                                        </p:tav>
                                      </p:tavLst>
                                    </p:anim>
                                    <p:anim calcmode="lin" valueType="num">
                                      <p:cBhvr additive="base">
                                        <p:cTn id="40" dur="500" fill="hold"/>
                                        <p:tgtEl>
                                          <p:spTgt spid="134170"/>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134171"/>
                                        </p:tgtEl>
                                        <p:attrNameLst>
                                          <p:attrName>style.visibility</p:attrName>
                                        </p:attrNameLst>
                                      </p:cBhvr>
                                      <p:to>
                                        <p:strVal val="visible"/>
                                      </p:to>
                                    </p:set>
                                    <p:anim calcmode="lin" valueType="num">
                                      <p:cBhvr additive="base">
                                        <p:cTn id="43" dur="500" fill="hold"/>
                                        <p:tgtEl>
                                          <p:spTgt spid="134171"/>
                                        </p:tgtEl>
                                        <p:attrNameLst>
                                          <p:attrName>ppt_x</p:attrName>
                                        </p:attrNameLst>
                                      </p:cBhvr>
                                      <p:tavLst>
                                        <p:tav tm="0">
                                          <p:val>
                                            <p:strVal val="1+#ppt_w/2"/>
                                          </p:val>
                                        </p:tav>
                                        <p:tav tm="100000">
                                          <p:val>
                                            <p:strVal val="#ppt_x"/>
                                          </p:val>
                                        </p:tav>
                                      </p:tavLst>
                                    </p:anim>
                                    <p:anim calcmode="lin" valueType="num">
                                      <p:cBhvr additive="base">
                                        <p:cTn id="44" dur="500" fill="hold"/>
                                        <p:tgtEl>
                                          <p:spTgt spid="134171"/>
                                        </p:tgtEl>
                                        <p:attrNameLst>
                                          <p:attrName>ppt_y</p:attrName>
                                        </p:attrNameLst>
                                      </p:cBhvr>
                                      <p:tavLst>
                                        <p:tav tm="0">
                                          <p:val>
                                            <p:strVal val="#ppt_y"/>
                                          </p:val>
                                        </p:tav>
                                        <p:tav tm="100000">
                                          <p:val>
                                            <p:strVal val="#ppt_y"/>
                                          </p:val>
                                        </p:tav>
                                      </p:tavLst>
                                    </p:anim>
                                  </p:childTnLst>
                                </p:cTn>
                              </p:par>
                              <p:par>
                                <p:cTn id="45" presetID="2" presetClass="entr" presetSubtype="2" fill="hold" nodeType="withEffect">
                                  <p:stCondLst>
                                    <p:cond delay="0"/>
                                  </p:stCondLst>
                                  <p:childTnLst>
                                    <p:set>
                                      <p:cBhvr>
                                        <p:cTn id="46" dur="1" fill="hold">
                                          <p:stCondLst>
                                            <p:cond delay="0"/>
                                          </p:stCondLst>
                                        </p:cTn>
                                        <p:tgtEl>
                                          <p:spTgt spid="134169"/>
                                        </p:tgtEl>
                                        <p:attrNameLst>
                                          <p:attrName>style.visibility</p:attrName>
                                        </p:attrNameLst>
                                      </p:cBhvr>
                                      <p:to>
                                        <p:strVal val="visible"/>
                                      </p:to>
                                    </p:set>
                                    <p:anim calcmode="lin" valueType="num">
                                      <p:cBhvr additive="base">
                                        <p:cTn id="47" dur="500" fill="hold"/>
                                        <p:tgtEl>
                                          <p:spTgt spid="134169"/>
                                        </p:tgtEl>
                                        <p:attrNameLst>
                                          <p:attrName>ppt_x</p:attrName>
                                        </p:attrNameLst>
                                      </p:cBhvr>
                                      <p:tavLst>
                                        <p:tav tm="0">
                                          <p:val>
                                            <p:strVal val="1+#ppt_w/2"/>
                                          </p:val>
                                        </p:tav>
                                        <p:tav tm="100000">
                                          <p:val>
                                            <p:strVal val="#ppt_x"/>
                                          </p:val>
                                        </p:tav>
                                      </p:tavLst>
                                    </p:anim>
                                    <p:anim calcmode="lin" valueType="num">
                                      <p:cBhvr additive="base">
                                        <p:cTn id="48" dur="500" fill="hold"/>
                                        <p:tgtEl>
                                          <p:spTgt spid="134169"/>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134168"/>
                                        </p:tgtEl>
                                        <p:attrNameLst>
                                          <p:attrName>style.visibility</p:attrName>
                                        </p:attrNameLst>
                                      </p:cBhvr>
                                      <p:to>
                                        <p:strVal val="visible"/>
                                      </p:to>
                                    </p:set>
                                    <p:anim calcmode="lin" valueType="num">
                                      <p:cBhvr additive="base">
                                        <p:cTn id="53" dur="500" fill="hold"/>
                                        <p:tgtEl>
                                          <p:spTgt spid="134168"/>
                                        </p:tgtEl>
                                        <p:attrNameLst>
                                          <p:attrName>ppt_x</p:attrName>
                                        </p:attrNameLst>
                                      </p:cBhvr>
                                      <p:tavLst>
                                        <p:tav tm="0">
                                          <p:val>
                                            <p:strVal val="0-#ppt_w/2"/>
                                          </p:val>
                                        </p:tav>
                                        <p:tav tm="100000">
                                          <p:val>
                                            <p:strVal val="#ppt_x"/>
                                          </p:val>
                                        </p:tav>
                                      </p:tavLst>
                                    </p:anim>
                                    <p:anim calcmode="lin" valueType="num">
                                      <p:cBhvr additive="base">
                                        <p:cTn id="54" dur="500" fill="hold"/>
                                        <p:tgtEl>
                                          <p:spTgt spid="134168"/>
                                        </p:tgtEl>
                                        <p:attrNameLst>
                                          <p:attrName>ppt_y</p:attrName>
                                        </p:attrNameLst>
                                      </p:cBhvr>
                                      <p:tavLst>
                                        <p:tav tm="0">
                                          <p:val>
                                            <p:strVal val="#ppt_y"/>
                                          </p:val>
                                        </p:tav>
                                        <p:tav tm="100000">
                                          <p:val>
                                            <p:strVal val="#ppt_y"/>
                                          </p:val>
                                        </p:tav>
                                      </p:tavLst>
                                    </p:anim>
                                  </p:childTnLst>
                                </p:cTn>
                              </p:par>
                              <p:par>
                                <p:cTn id="55" presetID="2" presetClass="entr" presetSubtype="8" fill="hold" grpId="0" nodeType="withEffect">
                                  <p:stCondLst>
                                    <p:cond delay="0"/>
                                  </p:stCondLst>
                                  <p:childTnLst>
                                    <p:set>
                                      <p:cBhvr>
                                        <p:cTn id="56" dur="1" fill="hold">
                                          <p:stCondLst>
                                            <p:cond delay="0"/>
                                          </p:stCondLst>
                                        </p:cTn>
                                        <p:tgtEl>
                                          <p:spTgt spid="134172"/>
                                        </p:tgtEl>
                                        <p:attrNameLst>
                                          <p:attrName>style.visibility</p:attrName>
                                        </p:attrNameLst>
                                      </p:cBhvr>
                                      <p:to>
                                        <p:strVal val="visible"/>
                                      </p:to>
                                    </p:set>
                                    <p:anim calcmode="lin" valueType="num">
                                      <p:cBhvr additive="base">
                                        <p:cTn id="57" dur="500" fill="hold"/>
                                        <p:tgtEl>
                                          <p:spTgt spid="134172"/>
                                        </p:tgtEl>
                                        <p:attrNameLst>
                                          <p:attrName>ppt_x</p:attrName>
                                        </p:attrNameLst>
                                      </p:cBhvr>
                                      <p:tavLst>
                                        <p:tav tm="0">
                                          <p:val>
                                            <p:strVal val="0-#ppt_w/2"/>
                                          </p:val>
                                        </p:tav>
                                        <p:tav tm="100000">
                                          <p:val>
                                            <p:strVal val="#ppt_x"/>
                                          </p:val>
                                        </p:tav>
                                      </p:tavLst>
                                    </p:anim>
                                    <p:anim calcmode="lin" valueType="num">
                                      <p:cBhvr additive="base">
                                        <p:cTn id="58" dur="500" fill="hold"/>
                                        <p:tgtEl>
                                          <p:spTgt spid="134172"/>
                                        </p:tgtEl>
                                        <p:attrNameLst>
                                          <p:attrName>ppt_y</p:attrName>
                                        </p:attrNameLst>
                                      </p:cBhvr>
                                      <p:tavLst>
                                        <p:tav tm="0">
                                          <p:val>
                                            <p:strVal val="#ppt_y"/>
                                          </p:val>
                                        </p:tav>
                                        <p:tav tm="100000">
                                          <p:val>
                                            <p:strVal val="#ppt_y"/>
                                          </p:val>
                                        </p:tav>
                                      </p:tavLst>
                                    </p:anim>
                                  </p:childTnLst>
                                </p:cTn>
                              </p:par>
                              <p:par>
                                <p:cTn id="59" presetID="2" presetClass="entr" presetSubtype="8" fill="hold" nodeType="withEffect">
                                  <p:stCondLst>
                                    <p:cond delay="0"/>
                                  </p:stCondLst>
                                  <p:childTnLst>
                                    <p:set>
                                      <p:cBhvr>
                                        <p:cTn id="60" dur="1" fill="hold">
                                          <p:stCondLst>
                                            <p:cond delay="0"/>
                                          </p:stCondLst>
                                        </p:cTn>
                                        <p:tgtEl>
                                          <p:spTgt spid="134173"/>
                                        </p:tgtEl>
                                        <p:attrNameLst>
                                          <p:attrName>style.visibility</p:attrName>
                                        </p:attrNameLst>
                                      </p:cBhvr>
                                      <p:to>
                                        <p:strVal val="visible"/>
                                      </p:to>
                                    </p:set>
                                    <p:anim calcmode="lin" valueType="num">
                                      <p:cBhvr additive="base">
                                        <p:cTn id="61" dur="500" fill="hold"/>
                                        <p:tgtEl>
                                          <p:spTgt spid="134173"/>
                                        </p:tgtEl>
                                        <p:attrNameLst>
                                          <p:attrName>ppt_x</p:attrName>
                                        </p:attrNameLst>
                                      </p:cBhvr>
                                      <p:tavLst>
                                        <p:tav tm="0">
                                          <p:val>
                                            <p:strVal val="0-#ppt_w/2"/>
                                          </p:val>
                                        </p:tav>
                                        <p:tav tm="100000">
                                          <p:val>
                                            <p:strVal val="#ppt_x"/>
                                          </p:val>
                                        </p:tav>
                                      </p:tavLst>
                                    </p:anim>
                                    <p:anim calcmode="lin" valueType="num">
                                      <p:cBhvr additive="base">
                                        <p:cTn id="62" dur="500" fill="hold"/>
                                        <p:tgtEl>
                                          <p:spTgt spid="134173"/>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134175"/>
                                        </p:tgtEl>
                                        <p:attrNameLst>
                                          <p:attrName>style.visibility</p:attrName>
                                        </p:attrNameLst>
                                      </p:cBhvr>
                                      <p:to>
                                        <p:strVal val="visible"/>
                                      </p:to>
                                    </p:set>
                                    <p:anim calcmode="lin" valueType="num">
                                      <p:cBhvr additive="base">
                                        <p:cTn id="65" dur="500" fill="hold"/>
                                        <p:tgtEl>
                                          <p:spTgt spid="134175"/>
                                        </p:tgtEl>
                                        <p:attrNameLst>
                                          <p:attrName>ppt_x</p:attrName>
                                        </p:attrNameLst>
                                      </p:cBhvr>
                                      <p:tavLst>
                                        <p:tav tm="0">
                                          <p:val>
                                            <p:strVal val="0-#ppt_w/2"/>
                                          </p:val>
                                        </p:tav>
                                        <p:tav tm="100000">
                                          <p:val>
                                            <p:strVal val="#ppt_x"/>
                                          </p:val>
                                        </p:tav>
                                      </p:tavLst>
                                    </p:anim>
                                    <p:anim calcmode="lin" valueType="num">
                                      <p:cBhvr additive="base">
                                        <p:cTn id="66" dur="500" fill="hold"/>
                                        <p:tgtEl>
                                          <p:spTgt spid="134175"/>
                                        </p:tgtEl>
                                        <p:attrNameLst>
                                          <p:attrName>ppt_y</p:attrName>
                                        </p:attrNameLst>
                                      </p:cBhvr>
                                      <p:tavLst>
                                        <p:tav tm="0">
                                          <p:val>
                                            <p:strVal val="#ppt_y"/>
                                          </p:val>
                                        </p:tav>
                                        <p:tav tm="100000">
                                          <p:val>
                                            <p:strVal val="#ppt_y"/>
                                          </p:val>
                                        </p:tav>
                                      </p:tavLst>
                                    </p:anim>
                                  </p:childTnLst>
                                </p:cTn>
                              </p:par>
                              <p:par>
                                <p:cTn id="67" presetID="2" presetClass="entr" presetSubtype="8" fill="hold" nodeType="withEffect">
                                  <p:stCondLst>
                                    <p:cond delay="0"/>
                                  </p:stCondLst>
                                  <p:childTnLst>
                                    <p:set>
                                      <p:cBhvr>
                                        <p:cTn id="68" dur="1" fill="hold">
                                          <p:stCondLst>
                                            <p:cond delay="0"/>
                                          </p:stCondLst>
                                        </p:cTn>
                                        <p:tgtEl>
                                          <p:spTgt spid="134176"/>
                                        </p:tgtEl>
                                        <p:attrNameLst>
                                          <p:attrName>style.visibility</p:attrName>
                                        </p:attrNameLst>
                                      </p:cBhvr>
                                      <p:to>
                                        <p:strVal val="visible"/>
                                      </p:to>
                                    </p:set>
                                    <p:anim calcmode="lin" valueType="num">
                                      <p:cBhvr additive="base">
                                        <p:cTn id="69" dur="500" fill="hold"/>
                                        <p:tgtEl>
                                          <p:spTgt spid="134176"/>
                                        </p:tgtEl>
                                        <p:attrNameLst>
                                          <p:attrName>ppt_x</p:attrName>
                                        </p:attrNameLst>
                                      </p:cBhvr>
                                      <p:tavLst>
                                        <p:tav tm="0">
                                          <p:val>
                                            <p:strVal val="0-#ppt_w/2"/>
                                          </p:val>
                                        </p:tav>
                                        <p:tav tm="100000">
                                          <p:val>
                                            <p:strVal val="#ppt_x"/>
                                          </p:val>
                                        </p:tav>
                                      </p:tavLst>
                                    </p:anim>
                                    <p:anim calcmode="lin" valueType="num">
                                      <p:cBhvr additive="base">
                                        <p:cTn id="70" dur="500" fill="hold"/>
                                        <p:tgtEl>
                                          <p:spTgt spid="134176"/>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134177"/>
                                        </p:tgtEl>
                                        <p:attrNameLst>
                                          <p:attrName>style.visibility</p:attrName>
                                        </p:attrNameLst>
                                      </p:cBhvr>
                                      <p:to>
                                        <p:strVal val="visible"/>
                                      </p:to>
                                    </p:set>
                                    <p:anim calcmode="lin" valueType="num">
                                      <p:cBhvr additive="base">
                                        <p:cTn id="73" dur="500" fill="hold"/>
                                        <p:tgtEl>
                                          <p:spTgt spid="134177"/>
                                        </p:tgtEl>
                                        <p:attrNameLst>
                                          <p:attrName>ppt_x</p:attrName>
                                        </p:attrNameLst>
                                      </p:cBhvr>
                                      <p:tavLst>
                                        <p:tav tm="0">
                                          <p:val>
                                            <p:strVal val="0-#ppt_w/2"/>
                                          </p:val>
                                        </p:tav>
                                        <p:tav tm="100000">
                                          <p:val>
                                            <p:strVal val="#ppt_x"/>
                                          </p:val>
                                        </p:tav>
                                      </p:tavLst>
                                    </p:anim>
                                    <p:anim calcmode="lin" valueType="num">
                                      <p:cBhvr additive="base">
                                        <p:cTn id="74" dur="500" fill="hold"/>
                                        <p:tgtEl>
                                          <p:spTgt spid="134177"/>
                                        </p:tgtEl>
                                        <p:attrNameLst>
                                          <p:attrName>ppt_y</p:attrName>
                                        </p:attrNameLst>
                                      </p:cBhvr>
                                      <p:tavLst>
                                        <p:tav tm="0">
                                          <p:val>
                                            <p:strVal val="#ppt_y"/>
                                          </p:val>
                                        </p:tav>
                                        <p:tav tm="100000">
                                          <p:val>
                                            <p:strVal val="#ppt_y"/>
                                          </p:val>
                                        </p:tav>
                                      </p:tavLst>
                                    </p:anim>
                                  </p:childTnLst>
                                </p:cTn>
                              </p:par>
                              <p:par>
                                <p:cTn id="75" presetID="2" presetClass="entr" presetSubtype="8" fill="hold" nodeType="withEffect">
                                  <p:stCondLst>
                                    <p:cond delay="0"/>
                                  </p:stCondLst>
                                  <p:childTnLst>
                                    <p:set>
                                      <p:cBhvr>
                                        <p:cTn id="76" dur="1" fill="hold">
                                          <p:stCondLst>
                                            <p:cond delay="0"/>
                                          </p:stCondLst>
                                        </p:cTn>
                                        <p:tgtEl>
                                          <p:spTgt spid="134178"/>
                                        </p:tgtEl>
                                        <p:attrNameLst>
                                          <p:attrName>style.visibility</p:attrName>
                                        </p:attrNameLst>
                                      </p:cBhvr>
                                      <p:to>
                                        <p:strVal val="visible"/>
                                      </p:to>
                                    </p:set>
                                    <p:anim calcmode="lin" valueType="num">
                                      <p:cBhvr additive="base">
                                        <p:cTn id="77" dur="500" fill="hold"/>
                                        <p:tgtEl>
                                          <p:spTgt spid="134178"/>
                                        </p:tgtEl>
                                        <p:attrNameLst>
                                          <p:attrName>ppt_x</p:attrName>
                                        </p:attrNameLst>
                                      </p:cBhvr>
                                      <p:tavLst>
                                        <p:tav tm="0">
                                          <p:val>
                                            <p:strVal val="0-#ppt_w/2"/>
                                          </p:val>
                                        </p:tav>
                                        <p:tav tm="100000">
                                          <p:val>
                                            <p:strVal val="#ppt_x"/>
                                          </p:val>
                                        </p:tav>
                                      </p:tavLst>
                                    </p:anim>
                                    <p:anim calcmode="lin" valueType="num">
                                      <p:cBhvr additive="base">
                                        <p:cTn id="78" dur="500" fill="hold"/>
                                        <p:tgtEl>
                                          <p:spTgt spid="134178"/>
                                        </p:tgtEl>
                                        <p:attrNameLst>
                                          <p:attrName>ppt_y</p:attrName>
                                        </p:attrNameLst>
                                      </p:cBhvr>
                                      <p:tavLst>
                                        <p:tav tm="0">
                                          <p:val>
                                            <p:strVal val="#ppt_y"/>
                                          </p:val>
                                        </p:tav>
                                        <p:tav tm="100000">
                                          <p:val>
                                            <p:strVal val="#ppt_y"/>
                                          </p:val>
                                        </p:tav>
                                      </p:tavLst>
                                    </p:anim>
                                  </p:childTnLst>
                                </p:cTn>
                              </p:par>
                              <p:par>
                                <p:cTn id="79" presetID="2" presetClass="entr" presetSubtype="8" fill="hold" grpId="0" nodeType="withEffect">
                                  <p:stCondLst>
                                    <p:cond delay="0"/>
                                  </p:stCondLst>
                                  <p:childTnLst>
                                    <p:set>
                                      <p:cBhvr>
                                        <p:cTn id="80" dur="1" fill="hold">
                                          <p:stCondLst>
                                            <p:cond delay="0"/>
                                          </p:stCondLst>
                                        </p:cTn>
                                        <p:tgtEl>
                                          <p:spTgt spid="134179"/>
                                        </p:tgtEl>
                                        <p:attrNameLst>
                                          <p:attrName>style.visibility</p:attrName>
                                        </p:attrNameLst>
                                      </p:cBhvr>
                                      <p:to>
                                        <p:strVal val="visible"/>
                                      </p:to>
                                    </p:set>
                                    <p:anim calcmode="lin" valueType="num">
                                      <p:cBhvr additive="base">
                                        <p:cTn id="81" dur="500" fill="hold"/>
                                        <p:tgtEl>
                                          <p:spTgt spid="134179"/>
                                        </p:tgtEl>
                                        <p:attrNameLst>
                                          <p:attrName>ppt_x</p:attrName>
                                        </p:attrNameLst>
                                      </p:cBhvr>
                                      <p:tavLst>
                                        <p:tav tm="0">
                                          <p:val>
                                            <p:strVal val="0-#ppt_w/2"/>
                                          </p:val>
                                        </p:tav>
                                        <p:tav tm="100000">
                                          <p:val>
                                            <p:strVal val="#ppt_x"/>
                                          </p:val>
                                        </p:tav>
                                      </p:tavLst>
                                    </p:anim>
                                    <p:anim calcmode="lin" valueType="num">
                                      <p:cBhvr additive="base">
                                        <p:cTn id="82" dur="500" fill="hold"/>
                                        <p:tgtEl>
                                          <p:spTgt spid="134179"/>
                                        </p:tgtEl>
                                        <p:attrNameLst>
                                          <p:attrName>ppt_y</p:attrName>
                                        </p:attrNameLst>
                                      </p:cBhvr>
                                      <p:tavLst>
                                        <p:tav tm="0">
                                          <p:val>
                                            <p:strVal val="#ppt_y"/>
                                          </p:val>
                                        </p:tav>
                                        <p:tav tm="100000">
                                          <p:val>
                                            <p:strVal val="#ppt_y"/>
                                          </p:val>
                                        </p:tav>
                                      </p:tavLst>
                                    </p:anim>
                                  </p:childTnLst>
                                </p:cTn>
                              </p:par>
                              <p:par>
                                <p:cTn id="83" presetID="2" presetClass="entr" presetSubtype="8" fill="hold" nodeType="withEffect">
                                  <p:stCondLst>
                                    <p:cond delay="0"/>
                                  </p:stCondLst>
                                  <p:childTnLst>
                                    <p:set>
                                      <p:cBhvr>
                                        <p:cTn id="84" dur="1" fill="hold">
                                          <p:stCondLst>
                                            <p:cond delay="0"/>
                                          </p:stCondLst>
                                        </p:cTn>
                                        <p:tgtEl>
                                          <p:spTgt spid="134180"/>
                                        </p:tgtEl>
                                        <p:attrNameLst>
                                          <p:attrName>style.visibility</p:attrName>
                                        </p:attrNameLst>
                                      </p:cBhvr>
                                      <p:to>
                                        <p:strVal val="visible"/>
                                      </p:to>
                                    </p:set>
                                    <p:anim calcmode="lin" valueType="num">
                                      <p:cBhvr additive="base">
                                        <p:cTn id="85" dur="500" fill="hold"/>
                                        <p:tgtEl>
                                          <p:spTgt spid="134180"/>
                                        </p:tgtEl>
                                        <p:attrNameLst>
                                          <p:attrName>ppt_x</p:attrName>
                                        </p:attrNameLst>
                                      </p:cBhvr>
                                      <p:tavLst>
                                        <p:tav tm="0">
                                          <p:val>
                                            <p:strVal val="0-#ppt_w/2"/>
                                          </p:val>
                                        </p:tav>
                                        <p:tav tm="100000">
                                          <p:val>
                                            <p:strVal val="#ppt_x"/>
                                          </p:val>
                                        </p:tav>
                                      </p:tavLst>
                                    </p:anim>
                                    <p:anim calcmode="lin" valueType="num">
                                      <p:cBhvr additive="base">
                                        <p:cTn id="86" dur="500" fill="hold"/>
                                        <p:tgtEl>
                                          <p:spTgt spid="134180"/>
                                        </p:tgtEl>
                                        <p:attrNameLst>
                                          <p:attrName>ppt_y</p:attrName>
                                        </p:attrNameLst>
                                      </p:cBhvr>
                                      <p:tavLst>
                                        <p:tav tm="0">
                                          <p:val>
                                            <p:strVal val="#ppt_y"/>
                                          </p:val>
                                        </p:tav>
                                        <p:tav tm="100000">
                                          <p:val>
                                            <p:strVal val="#ppt_y"/>
                                          </p:val>
                                        </p:tav>
                                      </p:tavLst>
                                    </p:anim>
                                  </p:childTnLst>
                                </p:cTn>
                              </p:par>
                              <p:par>
                                <p:cTn id="87" presetID="2" presetClass="entr" presetSubtype="8" fill="hold" grpId="0" nodeType="withEffect">
                                  <p:stCondLst>
                                    <p:cond delay="0"/>
                                  </p:stCondLst>
                                  <p:childTnLst>
                                    <p:set>
                                      <p:cBhvr>
                                        <p:cTn id="88" dur="1" fill="hold">
                                          <p:stCondLst>
                                            <p:cond delay="0"/>
                                          </p:stCondLst>
                                        </p:cTn>
                                        <p:tgtEl>
                                          <p:spTgt spid="134183"/>
                                        </p:tgtEl>
                                        <p:attrNameLst>
                                          <p:attrName>style.visibility</p:attrName>
                                        </p:attrNameLst>
                                      </p:cBhvr>
                                      <p:to>
                                        <p:strVal val="visible"/>
                                      </p:to>
                                    </p:set>
                                    <p:anim calcmode="lin" valueType="num">
                                      <p:cBhvr additive="base">
                                        <p:cTn id="89" dur="500" fill="hold"/>
                                        <p:tgtEl>
                                          <p:spTgt spid="134183"/>
                                        </p:tgtEl>
                                        <p:attrNameLst>
                                          <p:attrName>ppt_x</p:attrName>
                                        </p:attrNameLst>
                                      </p:cBhvr>
                                      <p:tavLst>
                                        <p:tav tm="0">
                                          <p:val>
                                            <p:strVal val="0-#ppt_w/2"/>
                                          </p:val>
                                        </p:tav>
                                        <p:tav tm="100000">
                                          <p:val>
                                            <p:strVal val="#ppt_x"/>
                                          </p:val>
                                        </p:tav>
                                      </p:tavLst>
                                    </p:anim>
                                    <p:anim calcmode="lin" valueType="num">
                                      <p:cBhvr additive="base">
                                        <p:cTn id="90" dur="500" fill="hold"/>
                                        <p:tgtEl>
                                          <p:spTgt spid="134183"/>
                                        </p:tgtEl>
                                        <p:attrNameLst>
                                          <p:attrName>ppt_y</p:attrName>
                                        </p:attrNameLst>
                                      </p:cBhvr>
                                      <p:tavLst>
                                        <p:tav tm="0">
                                          <p:val>
                                            <p:strVal val="#ppt_y"/>
                                          </p:val>
                                        </p:tav>
                                        <p:tav tm="100000">
                                          <p:val>
                                            <p:strVal val="#ppt_y"/>
                                          </p:val>
                                        </p:tav>
                                      </p:tavLst>
                                    </p:anim>
                                  </p:childTnLst>
                                </p:cTn>
                              </p:par>
                              <p:par>
                                <p:cTn id="91" presetID="2" presetClass="entr" presetSubtype="8" fill="hold" nodeType="withEffect">
                                  <p:stCondLst>
                                    <p:cond delay="0"/>
                                  </p:stCondLst>
                                  <p:childTnLst>
                                    <p:set>
                                      <p:cBhvr>
                                        <p:cTn id="92" dur="1" fill="hold">
                                          <p:stCondLst>
                                            <p:cond delay="0"/>
                                          </p:stCondLst>
                                        </p:cTn>
                                        <p:tgtEl>
                                          <p:spTgt spid="134184"/>
                                        </p:tgtEl>
                                        <p:attrNameLst>
                                          <p:attrName>style.visibility</p:attrName>
                                        </p:attrNameLst>
                                      </p:cBhvr>
                                      <p:to>
                                        <p:strVal val="visible"/>
                                      </p:to>
                                    </p:set>
                                    <p:anim calcmode="lin" valueType="num">
                                      <p:cBhvr additive="base">
                                        <p:cTn id="93" dur="500" fill="hold"/>
                                        <p:tgtEl>
                                          <p:spTgt spid="134184"/>
                                        </p:tgtEl>
                                        <p:attrNameLst>
                                          <p:attrName>ppt_x</p:attrName>
                                        </p:attrNameLst>
                                      </p:cBhvr>
                                      <p:tavLst>
                                        <p:tav tm="0">
                                          <p:val>
                                            <p:strVal val="0-#ppt_w/2"/>
                                          </p:val>
                                        </p:tav>
                                        <p:tav tm="100000">
                                          <p:val>
                                            <p:strVal val="#ppt_x"/>
                                          </p:val>
                                        </p:tav>
                                      </p:tavLst>
                                    </p:anim>
                                    <p:anim calcmode="lin" valueType="num">
                                      <p:cBhvr additive="base">
                                        <p:cTn id="94" dur="500" fill="hold"/>
                                        <p:tgtEl>
                                          <p:spTgt spid="134184"/>
                                        </p:tgtEl>
                                        <p:attrNameLst>
                                          <p:attrName>ppt_y</p:attrName>
                                        </p:attrNameLst>
                                      </p:cBhvr>
                                      <p:tavLst>
                                        <p:tav tm="0">
                                          <p:val>
                                            <p:strVal val="#ppt_y"/>
                                          </p:val>
                                        </p:tav>
                                        <p:tav tm="100000">
                                          <p:val>
                                            <p:strVal val="#ppt_y"/>
                                          </p:val>
                                        </p:tav>
                                      </p:tavLst>
                                    </p:anim>
                                  </p:childTnLst>
                                </p:cTn>
                              </p:par>
                              <p:par>
                                <p:cTn id="95" presetID="2" presetClass="entr" presetSubtype="8" fill="hold" grpId="0" nodeType="withEffect">
                                  <p:stCondLst>
                                    <p:cond delay="0"/>
                                  </p:stCondLst>
                                  <p:childTnLst>
                                    <p:set>
                                      <p:cBhvr>
                                        <p:cTn id="96" dur="1" fill="hold">
                                          <p:stCondLst>
                                            <p:cond delay="0"/>
                                          </p:stCondLst>
                                        </p:cTn>
                                        <p:tgtEl>
                                          <p:spTgt spid="134185"/>
                                        </p:tgtEl>
                                        <p:attrNameLst>
                                          <p:attrName>style.visibility</p:attrName>
                                        </p:attrNameLst>
                                      </p:cBhvr>
                                      <p:to>
                                        <p:strVal val="visible"/>
                                      </p:to>
                                    </p:set>
                                    <p:anim calcmode="lin" valueType="num">
                                      <p:cBhvr additive="base">
                                        <p:cTn id="97" dur="500" fill="hold"/>
                                        <p:tgtEl>
                                          <p:spTgt spid="134185"/>
                                        </p:tgtEl>
                                        <p:attrNameLst>
                                          <p:attrName>ppt_x</p:attrName>
                                        </p:attrNameLst>
                                      </p:cBhvr>
                                      <p:tavLst>
                                        <p:tav tm="0">
                                          <p:val>
                                            <p:strVal val="0-#ppt_w/2"/>
                                          </p:val>
                                        </p:tav>
                                        <p:tav tm="100000">
                                          <p:val>
                                            <p:strVal val="#ppt_x"/>
                                          </p:val>
                                        </p:tav>
                                      </p:tavLst>
                                    </p:anim>
                                    <p:anim calcmode="lin" valueType="num">
                                      <p:cBhvr additive="base">
                                        <p:cTn id="98" dur="500" fill="hold"/>
                                        <p:tgtEl>
                                          <p:spTgt spid="134185"/>
                                        </p:tgtEl>
                                        <p:attrNameLst>
                                          <p:attrName>ppt_y</p:attrName>
                                        </p:attrNameLst>
                                      </p:cBhvr>
                                      <p:tavLst>
                                        <p:tav tm="0">
                                          <p:val>
                                            <p:strVal val="#ppt_y"/>
                                          </p:val>
                                        </p:tav>
                                        <p:tav tm="100000">
                                          <p:val>
                                            <p:strVal val="#ppt_y"/>
                                          </p:val>
                                        </p:tav>
                                      </p:tavLst>
                                    </p:anim>
                                  </p:childTnLst>
                                </p:cTn>
                              </p:par>
                              <p:par>
                                <p:cTn id="99" presetID="2" presetClass="entr" presetSubtype="8" fill="hold" grpId="0" nodeType="withEffect">
                                  <p:stCondLst>
                                    <p:cond delay="0"/>
                                  </p:stCondLst>
                                  <p:childTnLst>
                                    <p:set>
                                      <p:cBhvr>
                                        <p:cTn id="100" dur="1" fill="hold">
                                          <p:stCondLst>
                                            <p:cond delay="0"/>
                                          </p:stCondLst>
                                        </p:cTn>
                                        <p:tgtEl>
                                          <p:spTgt spid="134186"/>
                                        </p:tgtEl>
                                        <p:attrNameLst>
                                          <p:attrName>style.visibility</p:attrName>
                                        </p:attrNameLst>
                                      </p:cBhvr>
                                      <p:to>
                                        <p:strVal val="visible"/>
                                      </p:to>
                                    </p:set>
                                    <p:anim calcmode="lin" valueType="num">
                                      <p:cBhvr additive="base">
                                        <p:cTn id="101" dur="500" fill="hold"/>
                                        <p:tgtEl>
                                          <p:spTgt spid="134186"/>
                                        </p:tgtEl>
                                        <p:attrNameLst>
                                          <p:attrName>ppt_x</p:attrName>
                                        </p:attrNameLst>
                                      </p:cBhvr>
                                      <p:tavLst>
                                        <p:tav tm="0">
                                          <p:val>
                                            <p:strVal val="0-#ppt_w/2"/>
                                          </p:val>
                                        </p:tav>
                                        <p:tav tm="100000">
                                          <p:val>
                                            <p:strVal val="#ppt_x"/>
                                          </p:val>
                                        </p:tav>
                                      </p:tavLst>
                                    </p:anim>
                                    <p:anim calcmode="lin" valueType="num">
                                      <p:cBhvr additive="base">
                                        <p:cTn id="102" dur="500" fill="hold"/>
                                        <p:tgtEl>
                                          <p:spTgt spid="134186"/>
                                        </p:tgtEl>
                                        <p:attrNameLst>
                                          <p:attrName>ppt_y</p:attrName>
                                        </p:attrNameLst>
                                      </p:cBhvr>
                                      <p:tavLst>
                                        <p:tav tm="0">
                                          <p:val>
                                            <p:strVal val="#ppt_y"/>
                                          </p:val>
                                        </p:tav>
                                        <p:tav tm="100000">
                                          <p:val>
                                            <p:strVal val="#ppt_y"/>
                                          </p:val>
                                        </p:tav>
                                      </p:tavLst>
                                    </p:anim>
                                  </p:childTnLst>
                                </p:cTn>
                              </p:par>
                            </p:childTnLst>
                          </p:cTn>
                        </p:par>
                      </p:childTnLst>
                    </p:cTn>
                  </p:par>
                  <p:par>
                    <p:cTn id="103" fill="hold" nodeType="clickPar">
                      <p:stCondLst>
                        <p:cond delay="indefinite"/>
                      </p:stCondLst>
                      <p:childTnLst>
                        <p:par>
                          <p:cTn id="104" fill="hold" nodeType="withGroup">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134188"/>
                                        </p:tgtEl>
                                        <p:attrNameLst>
                                          <p:attrName>style.visibility</p:attrName>
                                        </p:attrNameLst>
                                      </p:cBhvr>
                                      <p:to>
                                        <p:strVal val="visible"/>
                                      </p:to>
                                    </p:set>
                                    <p:animEffect transition="in" filter="dissolve">
                                      <p:cBhvr>
                                        <p:cTn id="107" dur="500"/>
                                        <p:tgtEl>
                                          <p:spTgt spid="134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50" grpId="0" animBg="1"/>
      <p:bldP spid="134154" grpId="0" animBg="1"/>
      <p:bldP spid="134159" grpId="0" animBg="1"/>
      <p:bldP spid="134164" grpId="0" animBg="1"/>
      <p:bldP spid="134168" grpId="0" animBg="1"/>
      <p:bldP spid="134170" grpId="0"/>
      <p:bldP spid="134171" grpId="0"/>
      <p:bldP spid="134172" grpId="0" animBg="1"/>
      <p:bldP spid="134175" grpId="0" animBg="1"/>
      <p:bldP spid="134177" grpId="0" animBg="1"/>
      <p:bldP spid="134179" grpId="0" animBg="1"/>
      <p:bldP spid="134183" grpId="0" animBg="1"/>
      <p:bldP spid="134185" grpId="0"/>
      <p:bldP spid="134186" grpId="0"/>
      <p:bldP spid="13418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217714" y="228600"/>
            <a:ext cx="8636000" cy="584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a:spcBef>
                <a:spcPct val="50000"/>
              </a:spcBef>
            </a:pPr>
            <a:r>
              <a:rPr lang="en-US" altLang="en-US" sz="3200" dirty="0">
                <a:solidFill>
                  <a:schemeClr val="bg1"/>
                </a:solidFill>
                <a:latin typeface="Calibri" panose="020F0502020204030204" pitchFamily="34" charset="0"/>
                <a:ea typeface="+mj-ea"/>
                <a:cs typeface="+mj-cs"/>
              </a:rPr>
              <a:t>Claims Document </a:t>
            </a:r>
            <a:r>
              <a:rPr lang="en-US" altLang="en-US" sz="3200" dirty="0" smtClean="0">
                <a:solidFill>
                  <a:schemeClr val="bg1"/>
                </a:solidFill>
                <a:latin typeface="Calibri" panose="020F0502020204030204" pitchFamily="34" charset="0"/>
                <a:ea typeface="+mj-ea"/>
                <a:cs typeface="+mj-cs"/>
              </a:rPr>
              <a:t>Check List</a:t>
            </a:r>
            <a:endParaRPr lang="en-US" altLang="en-US" sz="3200" dirty="0">
              <a:solidFill>
                <a:schemeClr val="bg1"/>
              </a:solidFill>
              <a:latin typeface="Calibri" panose="020F0502020204030204" pitchFamily="34" charset="0"/>
              <a:ea typeface="+mj-ea"/>
              <a:cs typeface="+mj-cs"/>
            </a:endParaRPr>
          </a:p>
        </p:txBody>
      </p:sp>
      <p:sp>
        <p:nvSpPr>
          <p:cNvPr id="2" name="Rectangle 1"/>
          <p:cNvSpPr/>
          <p:nvPr/>
        </p:nvSpPr>
        <p:spPr>
          <a:xfrm>
            <a:off x="196932" y="1295400"/>
            <a:ext cx="6640286" cy="461664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lvl="0" indent="-285750">
              <a:buFont typeface="Wingdings" pitchFamily="2" charset="2"/>
              <a:buChar char="Ø"/>
            </a:pPr>
            <a:r>
              <a:rPr lang="en-US" sz="1400" dirty="0">
                <a:latin typeface="Calibri" pitchFamily="34" charset="0"/>
                <a:cs typeface="Calibri" pitchFamily="34" charset="0"/>
              </a:rPr>
              <a:t>Duly filled &amp; signed Claim form by the employee with the seal &amp; signature of the </a:t>
            </a:r>
          </a:p>
          <a:p>
            <a:pPr marL="285750" indent="-285750">
              <a:buFont typeface="Wingdings" pitchFamily="2" charset="2"/>
              <a:buChar char="Ø"/>
            </a:pPr>
            <a:r>
              <a:rPr lang="en-US" sz="1400" dirty="0">
                <a:latin typeface="Calibri" pitchFamily="34" charset="0"/>
                <a:cs typeface="Calibri" pitchFamily="34" charset="0"/>
              </a:rPr>
              <a:t>Concerned authority in the organization</a:t>
            </a:r>
          </a:p>
          <a:p>
            <a:pPr marL="285750" lvl="0" indent="-285750">
              <a:buFont typeface="Wingdings" pitchFamily="2" charset="2"/>
              <a:buChar char="Ø"/>
            </a:pPr>
            <a:r>
              <a:rPr lang="en-US" sz="1400" dirty="0">
                <a:latin typeface="Calibri" pitchFamily="34" charset="0"/>
                <a:cs typeface="Calibri" pitchFamily="34" charset="0"/>
              </a:rPr>
              <a:t>Photocopy of Cashless card.</a:t>
            </a:r>
          </a:p>
          <a:p>
            <a:pPr marL="285750" lvl="0" indent="-285750">
              <a:buFont typeface="Wingdings" pitchFamily="2" charset="2"/>
              <a:buChar char="Ø"/>
            </a:pPr>
            <a:r>
              <a:rPr lang="en-US" sz="1400" dirty="0">
                <a:latin typeface="Calibri" pitchFamily="34" charset="0"/>
                <a:cs typeface="Calibri" pitchFamily="34" charset="0"/>
              </a:rPr>
              <a:t>Original Discharge card / Discharge summary.</a:t>
            </a:r>
          </a:p>
          <a:p>
            <a:pPr marL="285750" lvl="0" indent="-285750">
              <a:buFont typeface="Wingdings" pitchFamily="2" charset="2"/>
              <a:buChar char="Ø"/>
            </a:pPr>
            <a:r>
              <a:rPr lang="en-US" sz="1400" dirty="0">
                <a:latin typeface="Calibri" pitchFamily="34" charset="0"/>
                <a:cs typeface="Calibri" pitchFamily="34" charset="0"/>
              </a:rPr>
              <a:t>Original Hospital bill with the seal &amp; signature of the Hospital.</a:t>
            </a:r>
          </a:p>
          <a:p>
            <a:pPr marL="285750" lvl="0" indent="-285750">
              <a:buFont typeface="Wingdings" pitchFamily="2" charset="2"/>
              <a:buChar char="Ø"/>
            </a:pPr>
            <a:r>
              <a:rPr lang="en-US" sz="1400" dirty="0">
                <a:latin typeface="Calibri" pitchFamily="34" charset="0"/>
                <a:cs typeface="Calibri" pitchFamily="34" charset="0"/>
              </a:rPr>
              <a:t>Detailed Hospital bill break-up for the expenses.</a:t>
            </a:r>
          </a:p>
          <a:p>
            <a:pPr marL="285750" lvl="0" indent="-285750">
              <a:buFont typeface="Wingdings" pitchFamily="2" charset="2"/>
              <a:buChar char="Ø"/>
            </a:pPr>
            <a:r>
              <a:rPr lang="en-US" sz="1400" dirty="0">
                <a:latin typeface="Calibri" pitchFamily="34" charset="0"/>
                <a:cs typeface="Calibri" pitchFamily="34" charset="0"/>
              </a:rPr>
              <a:t>All original prescriptions &amp; consultation papers of the Doctor.</a:t>
            </a:r>
          </a:p>
          <a:p>
            <a:pPr marL="285750" lvl="0" indent="-285750">
              <a:buFont typeface="Wingdings" pitchFamily="2" charset="2"/>
              <a:buChar char="Ø"/>
            </a:pPr>
            <a:r>
              <a:rPr lang="en-US" sz="1400" dirty="0">
                <a:latin typeface="Calibri" pitchFamily="34" charset="0"/>
                <a:cs typeface="Calibri" pitchFamily="34" charset="0"/>
              </a:rPr>
              <a:t>All original Medical bills with the name of the Patient duly endorsed by the treating Doctor.</a:t>
            </a:r>
          </a:p>
          <a:p>
            <a:pPr marL="285750" lvl="0" indent="-285750">
              <a:buFont typeface="Wingdings" pitchFamily="2" charset="2"/>
              <a:buChar char="Ø"/>
            </a:pPr>
            <a:r>
              <a:rPr lang="en-US" sz="1400" dirty="0">
                <a:latin typeface="Calibri" pitchFamily="34" charset="0"/>
                <a:cs typeface="Calibri" pitchFamily="34" charset="0"/>
              </a:rPr>
              <a:t>All original cash paid receipts supporting the bills in the name of patient.</a:t>
            </a:r>
          </a:p>
          <a:p>
            <a:pPr marL="285750" lvl="0" indent="-285750">
              <a:buFont typeface="Wingdings" pitchFamily="2" charset="2"/>
              <a:buChar char="Ø"/>
            </a:pPr>
            <a:r>
              <a:rPr lang="en-US" sz="1400" dirty="0">
                <a:latin typeface="Calibri" pitchFamily="34" charset="0"/>
                <a:cs typeface="Calibri" pitchFamily="34" charset="0"/>
              </a:rPr>
              <a:t>All original Medical reports certified by the Doctor (Pathology, X-Ray, CT-Scan, ECG, MRI, etc.)</a:t>
            </a:r>
          </a:p>
          <a:p>
            <a:pPr marL="285750" lvl="0" indent="-285750">
              <a:buFont typeface="Wingdings" pitchFamily="2" charset="2"/>
              <a:buChar char="Ø"/>
            </a:pPr>
            <a:r>
              <a:rPr lang="en-US" sz="1400" dirty="0">
                <a:latin typeface="Calibri" pitchFamily="34" charset="0"/>
                <a:cs typeface="Calibri" pitchFamily="34" charset="0"/>
              </a:rPr>
              <a:t>Summary of all Expenses.</a:t>
            </a:r>
          </a:p>
          <a:p>
            <a:pPr marL="285750" lvl="0" indent="-285750">
              <a:buFont typeface="Wingdings" pitchFamily="2" charset="2"/>
              <a:buChar char="Ø"/>
            </a:pPr>
            <a:r>
              <a:rPr lang="en-US" sz="1400" dirty="0">
                <a:latin typeface="Calibri" pitchFamily="34" charset="0"/>
                <a:cs typeface="Calibri" pitchFamily="34" charset="0"/>
              </a:rPr>
              <a:t>Medico Legal Certificate (MLC) &amp; FIR both are mandatory in case of road traffic accident.</a:t>
            </a:r>
          </a:p>
          <a:p>
            <a:pPr marL="285750" lvl="0" indent="-285750">
              <a:buFont typeface="Wingdings" pitchFamily="2" charset="2"/>
              <a:buChar char="Ø"/>
            </a:pPr>
            <a:r>
              <a:rPr lang="en-US" sz="1400" dirty="0">
                <a:latin typeface="Calibri" pitchFamily="34" charset="0"/>
                <a:cs typeface="Calibri" pitchFamily="34" charset="0"/>
              </a:rPr>
              <a:t>All Indoor Case Papers (ICP).</a:t>
            </a:r>
          </a:p>
          <a:p>
            <a:pPr marL="285750" lvl="0" indent="-285750">
              <a:buFont typeface="Wingdings" pitchFamily="2" charset="2"/>
              <a:buChar char="Ø"/>
            </a:pPr>
            <a:r>
              <a:rPr lang="en-US" sz="1400" dirty="0">
                <a:latin typeface="Calibri" pitchFamily="34" charset="0"/>
                <a:cs typeface="Calibri" pitchFamily="34" charset="0"/>
              </a:rPr>
              <a:t>Hospital Registration Certificate with No. of Beds.</a:t>
            </a:r>
          </a:p>
          <a:p>
            <a:pPr marL="285750" lvl="0" indent="-285750">
              <a:buFont typeface="Wingdings" pitchFamily="2" charset="2"/>
              <a:buChar char="Ø"/>
            </a:pPr>
            <a:r>
              <a:rPr lang="en-US" sz="1400" dirty="0">
                <a:latin typeface="Calibri" pitchFamily="34" charset="0"/>
                <a:cs typeface="Calibri" pitchFamily="34" charset="0"/>
              </a:rPr>
              <a:t>If Implants used during surgery, require invoice with barcode sticker.</a:t>
            </a:r>
          </a:p>
          <a:p>
            <a:pPr marL="285750" lvl="0" indent="-285750">
              <a:buFont typeface="Wingdings" pitchFamily="2" charset="2"/>
              <a:buChar char="Ø"/>
            </a:pPr>
            <a:r>
              <a:rPr lang="en-US" sz="1400" dirty="0">
                <a:latin typeface="Calibri" pitchFamily="34" charset="0"/>
                <a:cs typeface="Calibri" pitchFamily="34" charset="0"/>
              </a:rPr>
              <a:t>For Cataract claim Barcode sticker of lens is required.</a:t>
            </a:r>
          </a:p>
          <a:p>
            <a:pPr marL="285750" lvl="0" indent="-285750">
              <a:buFont typeface="Wingdings" pitchFamily="2" charset="2"/>
              <a:buChar char="Ø"/>
            </a:pPr>
            <a:r>
              <a:rPr lang="en-US" sz="1400" dirty="0">
                <a:latin typeface="Calibri" pitchFamily="34" charset="0"/>
                <a:cs typeface="Calibri" pitchFamily="34" charset="0"/>
              </a:rPr>
              <a:t>Reimbursement claim should be submitted within 30 days from Date of Discharge</a:t>
            </a:r>
            <a:r>
              <a:rPr lang="en-US" sz="1400" dirty="0" smtClean="0">
                <a:latin typeface="Calibri" pitchFamily="34" charset="0"/>
                <a:cs typeface="Calibri" pitchFamily="34" charset="0"/>
              </a:rPr>
              <a:t>.</a:t>
            </a:r>
          </a:p>
          <a:p>
            <a:pPr lvl="0"/>
            <a:endParaRPr lang="en-US" sz="1400" dirty="0">
              <a:latin typeface="Calibri" pitchFamily="34" charset="0"/>
              <a:cs typeface="Calibri" pitchFamily="34" charset="0"/>
            </a:endParaRPr>
          </a:p>
        </p:txBody>
      </p:sp>
      <p:sp>
        <p:nvSpPr>
          <p:cNvPr id="3" name="TextBox 2"/>
          <p:cNvSpPr txBox="1"/>
          <p:nvPr/>
        </p:nvSpPr>
        <p:spPr>
          <a:xfrm>
            <a:off x="217714" y="6409393"/>
            <a:ext cx="7239000" cy="276999"/>
          </a:xfrm>
          <a:prstGeom prst="rect">
            <a:avLst/>
          </a:prstGeom>
          <a:noFill/>
        </p:spPr>
        <p:txBody>
          <a:bodyPr wrap="square" rtlCol="0">
            <a:spAutoFit/>
          </a:bodyPr>
          <a:lstStyle/>
          <a:p>
            <a:r>
              <a:rPr lang="en-US" sz="1200" b="1" dirty="0">
                <a:solidFill>
                  <a:srgbClr val="C00000"/>
                </a:solidFill>
                <a:latin typeface="Calibri" pitchFamily="34" charset="0"/>
                <a:cs typeface="Calibri" pitchFamily="34" charset="0"/>
              </a:rPr>
              <a:t>Please note: check list provided are tentative and TPA would ask for additional documents if required</a:t>
            </a:r>
          </a:p>
        </p:txBody>
      </p:sp>
    </p:spTree>
    <p:extLst>
      <p:ext uri="{BB962C8B-B14F-4D97-AF65-F5344CB8AC3E}">
        <p14:creationId xmlns:p14="http://schemas.microsoft.com/office/powerpoint/2010/main" xmlns="" val="1831331569"/>
      </p:ext>
    </p:extLst>
  </p:cSld>
  <p:clrMapOvr>
    <a:masterClrMapping/>
  </p:clrMapOvr>
  <p:transition advClick="0">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856036432"/>
              </p:ext>
            </p:extLst>
          </p:nvPr>
        </p:nvGraphicFramePr>
        <p:xfrm>
          <a:off x="533400" y="2563095"/>
          <a:ext cx="5791200" cy="1219200"/>
        </p:xfrm>
        <a:graphic>
          <a:graphicData uri="http://schemas.openxmlformats.org/drawingml/2006/table">
            <a:tbl>
              <a:tblPr>
                <a:tableStyleId>{3C2FFA5D-87B4-456A-9821-1D502468CF0F}</a:tableStyleId>
              </a:tblPr>
              <a:tblGrid>
                <a:gridCol w="2449805"/>
                <a:gridCol w="3341395"/>
              </a:tblGrid>
              <a:tr h="304800">
                <a:tc gridSpan="2">
                  <a:txBody>
                    <a:bodyPr/>
                    <a:lstStyle/>
                    <a:p>
                      <a:pPr algn="ctr" fontAlgn="b"/>
                      <a:r>
                        <a:rPr lang="en-US" sz="1600" b="1" u="none" strike="noStrike" dirty="0">
                          <a:solidFill>
                            <a:schemeClr val="tx1"/>
                          </a:solidFill>
                          <a:effectLst/>
                        </a:rPr>
                        <a:t>Customer Care - Toll Free [24 x 7]</a:t>
                      </a:r>
                      <a:endParaRPr lang="en-US" sz="1600" b="1" i="0" u="none" strike="noStrike" dirty="0">
                        <a:solidFill>
                          <a:schemeClr val="tx1"/>
                        </a:solidFill>
                        <a:effectLst/>
                        <a:latin typeface="Calibri"/>
                      </a:endParaRPr>
                    </a:p>
                  </a:txBody>
                  <a:tcPr marL="9525" marR="9525" marT="9525"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2">
                        <a:lumMod val="75000"/>
                      </a:schemeClr>
                    </a:solidFill>
                  </a:tcPr>
                </a:tc>
                <a:tc hMerge="1">
                  <a:txBody>
                    <a:bodyPr/>
                    <a:lstStyle/>
                    <a:p>
                      <a:endParaRPr lang="en-US"/>
                    </a:p>
                  </a:txBody>
                  <a:tcPr/>
                </a:tc>
              </a:tr>
              <a:tr h="609600">
                <a:tc>
                  <a:txBody>
                    <a:bodyPr/>
                    <a:lstStyle/>
                    <a:p>
                      <a:pPr algn="l" fontAlgn="ctr"/>
                      <a:r>
                        <a:rPr lang="en-US" sz="1600" b="1" u="none" strike="noStrike" dirty="0" smtClean="0">
                          <a:solidFill>
                            <a:schemeClr val="tx1"/>
                          </a:solidFill>
                          <a:effectLst/>
                        </a:rPr>
                        <a:t>1800-233-1166 </a:t>
                      </a:r>
                      <a:r>
                        <a:rPr lang="en-US" sz="1600" b="1" u="none" strike="noStrike" dirty="0">
                          <a:solidFill>
                            <a:schemeClr val="tx1"/>
                          </a:solidFill>
                          <a:effectLst/>
                        </a:rPr>
                        <a:t> </a:t>
                      </a:r>
                      <a:endParaRPr lang="en-US" sz="1600" b="1" i="0" u="none" strike="noStrike" dirty="0">
                        <a:solidFill>
                          <a:schemeClr val="tx1"/>
                        </a:solidFill>
                        <a:effectLst/>
                        <a:latin typeface="Calibri"/>
                      </a:endParaRPr>
                    </a:p>
                  </a:txBody>
                  <a:tcPr marL="9525" marR="9525" marT="952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fontAlgn="ctr"/>
                      <a:r>
                        <a:rPr lang="en-US" sz="1600" u="none" strike="noStrike" dirty="0">
                          <a:solidFill>
                            <a:schemeClr val="tx1"/>
                          </a:solidFill>
                          <a:effectLst/>
                        </a:rPr>
                        <a:t>For Claim Status, Policy Coverage </a:t>
                      </a:r>
                      <a:endParaRPr lang="en-US" sz="1600" b="0" i="0" u="none" strike="noStrike" dirty="0">
                        <a:solidFill>
                          <a:schemeClr val="tx1"/>
                        </a:solidFill>
                        <a:effectLst/>
                        <a:latin typeface="Calibri"/>
                      </a:endParaRPr>
                    </a:p>
                  </a:txBody>
                  <a:tcPr marL="9525" marR="9525" marT="952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04800">
                <a:tc>
                  <a:txBody>
                    <a:bodyPr/>
                    <a:lstStyle/>
                    <a:p>
                      <a:pPr algn="l" fontAlgn="ctr"/>
                      <a:r>
                        <a:rPr lang="en-US" sz="1600" b="1" u="none" strike="noStrike" dirty="0">
                          <a:solidFill>
                            <a:schemeClr val="tx1"/>
                          </a:solidFill>
                          <a:effectLst/>
                        </a:rPr>
                        <a:t>1800-233-4505</a:t>
                      </a:r>
                      <a:endParaRPr lang="en-US" sz="1600" b="1" i="0" u="none" strike="noStrike" dirty="0">
                        <a:solidFill>
                          <a:schemeClr val="tx1"/>
                        </a:solidFill>
                        <a:effectLst/>
                        <a:latin typeface="Calibri"/>
                      </a:endParaRPr>
                    </a:p>
                  </a:txBody>
                  <a:tcPr marL="9525" marR="9525" marT="952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fontAlgn="ctr"/>
                      <a:r>
                        <a:rPr lang="en-US" sz="1600" u="none" strike="noStrike" dirty="0">
                          <a:solidFill>
                            <a:schemeClr val="tx1"/>
                          </a:solidFill>
                          <a:effectLst/>
                        </a:rPr>
                        <a:t>For Cashless Assistance </a:t>
                      </a:r>
                      <a:endParaRPr lang="en-US" sz="1600" b="0" i="0" u="none" strike="noStrike" dirty="0">
                        <a:solidFill>
                          <a:schemeClr val="tx1"/>
                        </a:solidFill>
                        <a:effectLst/>
                        <a:latin typeface="Calibri"/>
                      </a:endParaRPr>
                    </a:p>
                  </a:txBody>
                  <a:tcPr marL="9525" marR="9525" marT="952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bl>
          </a:graphicData>
        </a:graphic>
      </p:graphicFrame>
      <p:sp>
        <p:nvSpPr>
          <p:cNvPr id="3" name="Title 2"/>
          <p:cNvSpPr>
            <a:spLocks noGrp="1"/>
          </p:cNvSpPr>
          <p:nvPr>
            <p:ph type="title"/>
          </p:nvPr>
        </p:nvSpPr>
        <p:spPr/>
        <p:txBody>
          <a:bodyPr anchor="t">
            <a:normAutofit/>
          </a:bodyPr>
          <a:lstStyle/>
          <a:p>
            <a:pPr algn="l"/>
            <a:r>
              <a:rPr lang="en-US" sz="3200" dirty="0"/>
              <a:t>Hotline Numbers &amp; Helpline Mail ID</a:t>
            </a:r>
          </a:p>
        </p:txBody>
      </p:sp>
      <p:sp>
        <p:nvSpPr>
          <p:cNvPr id="15" name="Rectangle 14"/>
          <p:cNvSpPr/>
          <p:nvPr/>
        </p:nvSpPr>
        <p:spPr>
          <a:xfrm>
            <a:off x="533400" y="4038601"/>
            <a:ext cx="4800600" cy="43289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Relationship Manager :</a:t>
            </a:r>
            <a:endParaRPr lang="en-US" dirty="0">
              <a:solidFill>
                <a:schemeClr val="tx1"/>
              </a:solidFill>
            </a:endParaRPr>
          </a:p>
        </p:txBody>
      </p:sp>
      <p:sp>
        <p:nvSpPr>
          <p:cNvPr id="16" name="Rectangle 15"/>
          <p:cNvSpPr/>
          <p:nvPr/>
        </p:nvSpPr>
        <p:spPr>
          <a:xfrm>
            <a:off x="533400" y="4492176"/>
            <a:ext cx="4800600" cy="113985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20000"/>
              </a:spcBef>
            </a:pPr>
            <a:r>
              <a:rPr lang="en-AU" altLang="en-US" sz="1600" b="1" u="sng" dirty="0" smtClean="0">
                <a:solidFill>
                  <a:schemeClr val="tx1"/>
                </a:solidFill>
                <a:latin typeface="Calibri" panose="020F0502020204030204" pitchFamily="34" charset="0"/>
              </a:rPr>
              <a:t>Bangalore</a:t>
            </a:r>
            <a:endParaRPr lang="en-AU" altLang="en-US" sz="1600" b="1" u="sng" dirty="0">
              <a:solidFill>
                <a:schemeClr val="tx1"/>
              </a:solidFill>
              <a:latin typeface="Calibri" panose="020F0502020204030204" pitchFamily="34" charset="0"/>
            </a:endParaRPr>
          </a:p>
          <a:p>
            <a:pPr>
              <a:spcBef>
                <a:spcPct val="20000"/>
              </a:spcBef>
            </a:pPr>
            <a:r>
              <a:rPr lang="en-US" altLang="en-US" sz="1600" b="1" dirty="0">
                <a:solidFill>
                  <a:schemeClr val="tx1"/>
                </a:solidFill>
                <a:latin typeface="Calibri" panose="020F0502020204030204" pitchFamily="34" charset="0"/>
              </a:rPr>
              <a:t>Ms. </a:t>
            </a:r>
            <a:r>
              <a:rPr lang="en-US" altLang="en-US" sz="1600" b="1" dirty="0" smtClean="0">
                <a:solidFill>
                  <a:schemeClr val="tx1"/>
                </a:solidFill>
                <a:latin typeface="Calibri" panose="020F0502020204030204" pitchFamily="34" charset="0"/>
              </a:rPr>
              <a:t>Suresh Srinivasan</a:t>
            </a:r>
            <a:endParaRPr lang="en-US" altLang="en-US" sz="1600" dirty="0">
              <a:solidFill>
                <a:schemeClr val="tx1"/>
              </a:solidFill>
              <a:latin typeface="Calibri" panose="020F0502020204030204" pitchFamily="34" charset="0"/>
            </a:endParaRPr>
          </a:p>
          <a:p>
            <a:pPr>
              <a:spcBef>
                <a:spcPct val="20000"/>
              </a:spcBef>
            </a:pPr>
            <a:r>
              <a:rPr lang="en-US" altLang="en-US" sz="1600" dirty="0">
                <a:solidFill>
                  <a:schemeClr val="tx1"/>
                </a:solidFill>
                <a:latin typeface="Calibri" panose="020F0502020204030204" pitchFamily="34" charset="0"/>
              </a:rPr>
              <a:t>Cell No. +91 </a:t>
            </a:r>
            <a:r>
              <a:rPr lang="en-US" altLang="en-US" sz="1600" dirty="0" smtClean="0">
                <a:solidFill>
                  <a:schemeClr val="tx1"/>
                </a:solidFill>
                <a:latin typeface="Calibri" panose="020F0502020204030204" pitchFamily="34" charset="0"/>
              </a:rPr>
              <a:t>7391059565</a:t>
            </a:r>
            <a:endParaRPr lang="en-US" altLang="en-US" sz="1600" dirty="0">
              <a:solidFill>
                <a:schemeClr val="tx1"/>
              </a:solidFill>
              <a:latin typeface="Calibri" panose="020F0502020204030204" pitchFamily="34" charset="0"/>
            </a:endParaRPr>
          </a:p>
          <a:p>
            <a:pPr>
              <a:spcBef>
                <a:spcPct val="20000"/>
              </a:spcBef>
            </a:pPr>
            <a:r>
              <a:rPr lang="en-US" altLang="en-US" sz="1600" dirty="0">
                <a:solidFill>
                  <a:schemeClr val="tx1"/>
                </a:solidFill>
                <a:latin typeface="Calibri" panose="020F0502020204030204" pitchFamily="34" charset="0"/>
              </a:rPr>
              <a:t>Email ID – </a:t>
            </a:r>
            <a:r>
              <a:rPr lang="en-US" altLang="en-US" sz="1600" u="sng" dirty="0" smtClean="0">
                <a:solidFill>
                  <a:schemeClr val="tx1"/>
                </a:solidFill>
                <a:latin typeface="Calibri" panose="020F0502020204030204" pitchFamily="34" charset="0"/>
              </a:rPr>
              <a:t>Ssrinivasan@mdindia.com</a:t>
            </a:r>
            <a:endParaRPr lang="en-US" sz="1600" dirty="0">
              <a:solidFill>
                <a:schemeClr val="tx1"/>
              </a:solidFill>
            </a:endParaRPr>
          </a:p>
        </p:txBody>
      </p:sp>
    </p:spTree>
    <p:extLst>
      <p:ext uri="{BB962C8B-B14F-4D97-AF65-F5344CB8AC3E}">
        <p14:creationId xmlns:p14="http://schemas.microsoft.com/office/powerpoint/2010/main" xmlns="" val="33284517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1104</TotalTime>
  <Words>978</Words>
  <Application>Microsoft Office PowerPoint</Application>
  <PresentationFormat>On-screen Show (4:3)</PresentationFormat>
  <Paragraphs>105</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Waveform</vt:lpstr>
      <vt:lpstr> Cashless Process </vt:lpstr>
      <vt:lpstr>Cashless Hospitalization - Important Documents To Carry</vt:lpstr>
      <vt:lpstr>Slide 3</vt:lpstr>
      <vt:lpstr>Non-Cashless </vt:lpstr>
      <vt:lpstr>Slide 5</vt:lpstr>
      <vt:lpstr>Slide 6</vt:lpstr>
      <vt:lpstr>Hotline Numbers &amp; Helpline Mail ID</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Associate Benefits Manual Associate Benefits Manual  2015 – 16 2015 – 16</dc:title>
  <dc:creator>SarikaZadbuke</dc:creator>
  <cp:lastModifiedBy>admin</cp:lastModifiedBy>
  <cp:revision>99</cp:revision>
  <dcterms:created xsi:type="dcterms:W3CDTF">2015-12-24T07:05:55Z</dcterms:created>
  <dcterms:modified xsi:type="dcterms:W3CDTF">2019-01-22T06:52:15Z</dcterms:modified>
</cp:coreProperties>
</file>